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handoutMasterIdLst>
    <p:handoutMasterId r:id="rId47"/>
  </p:handoutMasterIdLst>
  <p:sldIdLst>
    <p:sldId id="356" r:id="rId2"/>
    <p:sldId id="357" r:id="rId3"/>
    <p:sldId id="337" r:id="rId4"/>
    <p:sldId id="259" r:id="rId5"/>
    <p:sldId id="340" r:id="rId6"/>
    <p:sldId id="343" r:id="rId7"/>
    <p:sldId id="344" r:id="rId8"/>
    <p:sldId id="347" r:id="rId9"/>
    <p:sldId id="345" r:id="rId10"/>
    <p:sldId id="353" r:id="rId11"/>
    <p:sldId id="354" r:id="rId12"/>
    <p:sldId id="355" r:id="rId13"/>
    <p:sldId id="304" r:id="rId14"/>
    <p:sldId id="261" r:id="rId15"/>
    <p:sldId id="302" r:id="rId16"/>
    <p:sldId id="269" r:id="rId17"/>
    <p:sldId id="319" r:id="rId18"/>
    <p:sldId id="262" r:id="rId19"/>
    <p:sldId id="276" r:id="rId20"/>
    <p:sldId id="263" r:id="rId21"/>
    <p:sldId id="275" r:id="rId22"/>
    <p:sldId id="322" r:id="rId23"/>
    <p:sldId id="307" r:id="rId24"/>
    <p:sldId id="264" r:id="rId25"/>
    <p:sldId id="287" r:id="rId26"/>
    <p:sldId id="348" r:id="rId27"/>
    <p:sldId id="324" r:id="rId28"/>
    <p:sldId id="328" r:id="rId29"/>
    <p:sldId id="309" r:id="rId30"/>
    <p:sldId id="265" r:id="rId31"/>
    <p:sldId id="288" r:id="rId32"/>
    <p:sldId id="325" r:id="rId33"/>
    <p:sldId id="352" r:id="rId34"/>
    <p:sldId id="267" r:id="rId35"/>
    <p:sldId id="293" r:id="rId36"/>
    <p:sldId id="294" r:id="rId37"/>
    <p:sldId id="349" r:id="rId38"/>
    <p:sldId id="350" r:id="rId39"/>
    <p:sldId id="268" r:id="rId40"/>
    <p:sldId id="281" r:id="rId41"/>
    <p:sldId id="327" r:id="rId42"/>
    <p:sldId id="299" r:id="rId43"/>
    <p:sldId id="321" r:id="rId44"/>
    <p:sldId id="306" r:id="rId4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2380" autoAdjust="0"/>
  </p:normalViewPr>
  <p:slideViewPr>
    <p:cSldViewPr>
      <p:cViewPr varScale="1">
        <p:scale>
          <a:sx n="42" d="100"/>
          <a:sy n="42" d="100"/>
        </p:scale>
        <p:origin x="1896" y="54"/>
      </p:cViewPr>
      <p:guideLst>
        <p:guide orient="horz" pos="2160"/>
        <p:guide pos="2880"/>
      </p:guideLst>
    </p:cSldViewPr>
  </p:slideViewPr>
  <p:notesTextViewPr>
    <p:cViewPr>
      <p:scale>
        <a:sx n="1" d="1"/>
        <a:sy n="1" d="1"/>
      </p:scale>
      <p:origin x="0" y="0"/>
    </p:cViewPr>
  </p:notesTextViewPr>
  <p:sorterViewPr>
    <p:cViewPr>
      <p:scale>
        <a:sx n="100" d="100"/>
        <a:sy n="100" d="100"/>
      </p:scale>
      <p:origin x="0" y="1314"/>
    </p:cViewPr>
  </p:sorterViewPr>
  <p:notesViewPr>
    <p:cSldViewPr>
      <p:cViewPr>
        <p:scale>
          <a:sx n="92" d="100"/>
          <a:sy n="92" d="100"/>
        </p:scale>
        <p:origin x="-3690" y="18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2FA3AF9-873F-425A-BB81-A6E22E819708}" type="datetimeFigureOut">
              <a:rPr lang="en-US" smtClean="0"/>
              <a:pPr/>
              <a:t>1/29/2015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2B32A49-33A8-437C-B704-AD95E436C02E}" type="slidenum">
              <a:rPr lang="en-US" smtClean="0"/>
              <a:pPr/>
              <a:t>‹#›</a:t>
            </a:fld>
            <a:endParaRPr lang="en-US"/>
          </a:p>
        </p:txBody>
      </p:sp>
    </p:spTree>
    <p:extLst>
      <p:ext uri="{BB962C8B-B14F-4D97-AF65-F5344CB8AC3E}">
        <p14:creationId xmlns:p14="http://schemas.microsoft.com/office/powerpoint/2010/main" val="20134579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D9788EB-CE17-4C7C-9989-23AD1F0ADB9C}" type="datetimeFigureOut">
              <a:rPr lang="en-US" smtClean="0"/>
              <a:pPr/>
              <a:t>1/29/2015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C964B68-3891-4089-8B69-19BC7518567A}" type="slidenum">
              <a:rPr lang="en-US" smtClean="0"/>
              <a:pPr/>
              <a:t>‹#›</a:t>
            </a:fld>
            <a:endParaRPr lang="en-US"/>
          </a:p>
        </p:txBody>
      </p:sp>
    </p:spTree>
    <p:extLst>
      <p:ext uri="{BB962C8B-B14F-4D97-AF65-F5344CB8AC3E}">
        <p14:creationId xmlns:p14="http://schemas.microsoft.com/office/powerpoint/2010/main" val="3696208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dlib.org/dlib/september07/gold/09gold-pt1.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pages.shanti.virginia.edu/SciDaC_Grad_Training/2012/07/09/observational-data/"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latin typeface="Microsoft Sans Serif" pitchFamily="34" charset="0"/>
                <a:cs typeface="Microsoft Sans Serif" pitchFamily="34" charset="0"/>
              </a:rPr>
              <a:t>This presentation is meant to give</a:t>
            </a:r>
            <a:r>
              <a:rPr lang="en-US" sz="2000" baseline="0" dirty="0" smtClean="0">
                <a:latin typeface="Microsoft Sans Serif" pitchFamily="34" charset="0"/>
                <a:cs typeface="Microsoft Sans Serif" pitchFamily="34" charset="0"/>
              </a:rPr>
              <a:t> an overview of the state of research data production; common use, and re-use best practices; and growing trends in research.  Much more can be said on all of these topics, and this overview itself was designed by New England librarians as the start of a 7-module curriculum on data management: the New England Collaborative Data Management Curriculum (NECDMC)</a:t>
            </a:r>
            <a:endParaRPr lang="en-US" sz="2000" dirty="0" smtClean="0">
              <a:latin typeface="Microsoft Sans Serif" pitchFamily="34" charset="0"/>
              <a:cs typeface="Microsoft Sans Serif" pitchFamily="34" charset="0"/>
            </a:endParaRPr>
          </a:p>
          <a:p>
            <a:endParaRPr lang="en-US" sz="2000" dirty="0" smtClean="0">
              <a:latin typeface="Microsoft Sans Serif" pitchFamily="34" charset="0"/>
              <a:cs typeface="Microsoft Sans Serif" pitchFamily="34" charset="0"/>
            </a:endParaRPr>
          </a:p>
          <a:p>
            <a:r>
              <a:rPr lang="en-US" sz="2000" dirty="0" smtClean="0">
                <a:latin typeface="Microsoft Sans Serif" pitchFamily="34" charset="0"/>
                <a:cs typeface="Microsoft Sans Serif" pitchFamily="34" charset="0"/>
              </a:rPr>
              <a:t>It is our hope that this presentation leaves you more thoughtful about managing your data, and expands your understanding of</a:t>
            </a:r>
            <a:r>
              <a:rPr lang="en-US" sz="2000" baseline="0" dirty="0" smtClean="0">
                <a:latin typeface="Microsoft Sans Serif" pitchFamily="34" charset="0"/>
                <a:cs typeface="Microsoft Sans Serif" pitchFamily="34" charset="0"/>
              </a:rPr>
              <a:t> </a:t>
            </a:r>
            <a:r>
              <a:rPr lang="en-US" sz="2000" dirty="0" smtClean="0">
                <a:latin typeface="Microsoft Sans Serif" pitchFamily="34" charset="0"/>
                <a:cs typeface="Microsoft Sans Serif" pitchFamily="34" charset="0"/>
              </a:rPr>
              <a:t>LTS services as an ally and resource in the university’s research enterprise.</a:t>
            </a:r>
          </a:p>
          <a:p>
            <a:endParaRPr lang="en-US" sz="2000" dirty="0">
              <a:latin typeface="Microsoft Sans Serif" pitchFamily="34" charset="0"/>
              <a:cs typeface="Microsoft Sans Serif" pitchFamily="34" charset="0"/>
            </a:endParaRPr>
          </a:p>
        </p:txBody>
      </p:sp>
      <p:sp>
        <p:nvSpPr>
          <p:cNvPr id="4" name="Slide Number Placeholder 3"/>
          <p:cNvSpPr>
            <a:spLocks noGrp="1"/>
          </p:cNvSpPr>
          <p:nvPr>
            <p:ph type="sldNum" sz="quarter" idx="10"/>
          </p:nvPr>
        </p:nvSpPr>
        <p:spPr/>
        <p:txBody>
          <a:bodyPr/>
          <a:lstStyle/>
          <a:p>
            <a:fld id="{6C964B68-3891-4089-8B69-19BC7518567A}" type="slidenum">
              <a:rPr lang="en-US" smtClean="0"/>
              <a:pPr/>
              <a:t>1</a:t>
            </a:fld>
            <a:endParaRPr lang="en-US"/>
          </a:p>
        </p:txBody>
      </p:sp>
    </p:spTree>
    <p:extLst>
      <p:ext uri="{BB962C8B-B14F-4D97-AF65-F5344CB8AC3E}">
        <p14:creationId xmlns:p14="http://schemas.microsoft.com/office/powerpoint/2010/main" val="2066636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data repositories that aren’t subject specific include </a:t>
            </a:r>
            <a:r>
              <a:rPr lang="en-US" dirty="0" err="1" smtClean="0"/>
              <a:t>figshare</a:t>
            </a:r>
            <a:r>
              <a:rPr lang="en-US" dirty="0" smtClean="0"/>
              <a:t>: http://figshare.com/</a:t>
            </a:r>
            <a:endParaRPr lang="en-US" dirty="0"/>
          </a:p>
        </p:txBody>
      </p:sp>
      <p:sp>
        <p:nvSpPr>
          <p:cNvPr id="4" name="Slide Number Placeholder 3"/>
          <p:cNvSpPr>
            <a:spLocks noGrp="1"/>
          </p:cNvSpPr>
          <p:nvPr>
            <p:ph type="sldNum" sz="quarter" idx="10"/>
          </p:nvPr>
        </p:nvSpPr>
        <p:spPr/>
        <p:txBody>
          <a:bodyPr/>
          <a:lstStyle/>
          <a:p>
            <a:fld id="{6C964B68-3891-4089-8B69-19BC7518567A}" type="slidenum">
              <a:rPr lang="en-US" smtClean="0"/>
              <a:pPr/>
              <a:t>10</a:t>
            </a:fld>
            <a:endParaRPr lang="en-US"/>
          </a:p>
        </p:txBody>
      </p:sp>
    </p:spTree>
    <p:extLst>
      <p:ext uri="{BB962C8B-B14F-4D97-AF65-F5344CB8AC3E}">
        <p14:creationId xmlns:p14="http://schemas.microsoft.com/office/powerpoint/2010/main" val="1187928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the</a:t>
            </a:r>
            <a:r>
              <a:rPr lang="en-US" baseline="0" dirty="0" smtClean="0"/>
              <a:t> Harvard </a:t>
            </a:r>
            <a:r>
              <a:rPr lang="en-US" baseline="0" dirty="0" err="1" smtClean="0"/>
              <a:t>Dataverse</a:t>
            </a:r>
            <a:r>
              <a:rPr lang="en-US" baseline="0" dirty="0" smtClean="0"/>
              <a:t>.  These repositories even offer institutional level account management, in addition to the individual-researcher level.</a:t>
            </a:r>
          </a:p>
          <a:p>
            <a:endParaRPr lang="en-US" dirty="0" smtClean="0"/>
          </a:p>
          <a:p>
            <a:r>
              <a:rPr lang="en-US" dirty="0" smtClean="0"/>
              <a:t>https://thedata.harvard.edu/dvn/</a:t>
            </a:r>
            <a:endParaRPr lang="en-US" dirty="0"/>
          </a:p>
        </p:txBody>
      </p:sp>
      <p:sp>
        <p:nvSpPr>
          <p:cNvPr id="4" name="Slide Number Placeholder 3"/>
          <p:cNvSpPr>
            <a:spLocks noGrp="1"/>
          </p:cNvSpPr>
          <p:nvPr>
            <p:ph type="sldNum" sz="quarter" idx="10"/>
          </p:nvPr>
        </p:nvSpPr>
        <p:spPr/>
        <p:txBody>
          <a:bodyPr/>
          <a:lstStyle/>
          <a:p>
            <a:fld id="{6C964B68-3891-4089-8B69-19BC7518567A}" type="slidenum">
              <a:rPr lang="en-US" smtClean="0"/>
              <a:pPr/>
              <a:t>11</a:t>
            </a:fld>
            <a:endParaRPr lang="en-US"/>
          </a:p>
        </p:txBody>
      </p:sp>
    </p:spTree>
    <p:extLst>
      <p:ext uri="{BB962C8B-B14F-4D97-AF65-F5344CB8AC3E}">
        <p14:creationId xmlns:p14="http://schemas.microsoft.com/office/powerpoint/2010/main" val="1022532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institutions are developing data repositories to serve their communities: in much the same way institutional repositories host publications of</a:t>
            </a:r>
            <a:r>
              <a:rPr lang="en-US" baseline="0" dirty="0" smtClean="0"/>
              <a:t> the institution’s faculty, researchers, and students, institutional data repositories like the Purdue University Research Repository (PURR) host research data.</a:t>
            </a:r>
          </a:p>
          <a:p>
            <a:endParaRPr lang="en-US" dirty="0" smtClean="0"/>
          </a:p>
          <a:p>
            <a:r>
              <a:rPr lang="en-US" dirty="0" smtClean="0"/>
              <a:t>https://purr.purdue.edu/</a:t>
            </a:r>
            <a:endParaRPr lang="en-US" dirty="0"/>
          </a:p>
        </p:txBody>
      </p:sp>
      <p:sp>
        <p:nvSpPr>
          <p:cNvPr id="4" name="Slide Number Placeholder 3"/>
          <p:cNvSpPr>
            <a:spLocks noGrp="1"/>
          </p:cNvSpPr>
          <p:nvPr>
            <p:ph type="sldNum" sz="quarter" idx="10"/>
          </p:nvPr>
        </p:nvSpPr>
        <p:spPr/>
        <p:txBody>
          <a:bodyPr/>
          <a:lstStyle/>
          <a:p>
            <a:fld id="{6C964B68-3891-4089-8B69-19BC7518567A}" type="slidenum">
              <a:rPr lang="en-US" smtClean="0"/>
              <a:pPr/>
              <a:t>12</a:t>
            </a:fld>
            <a:endParaRPr lang="en-US"/>
          </a:p>
        </p:txBody>
      </p:sp>
    </p:spTree>
    <p:extLst>
      <p:ext uri="{BB962C8B-B14F-4D97-AF65-F5344CB8AC3E}">
        <p14:creationId xmlns:p14="http://schemas.microsoft.com/office/powerpoint/2010/main" val="2086774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000" dirty="0" smtClean="0">
                <a:latin typeface="Microsoft Sans Serif" pitchFamily="34" charset="0"/>
                <a:cs typeface="Microsoft Sans Serif" pitchFamily="34" charset="0"/>
              </a:rPr>
              <a:t>These are several data management issues identified by the U.S. Office of Research Integrity that we will cover today.  For each issue we will provide you with examples of best practices and contacts for obtaining assistance.</a:t>
            </a:r>
            <a:endParaRPr lang="en-US" sz="2000" dirty="0">
              <a:latin typeface="Microsoft Sans Serif" pitchFamily="34" charset="0"/>
              <a:cs typeface="Microsoft Sans Serif" pitchFamily="34" charset="0"/>
            </a:endParaRPr>
          </a:p>
          <a:p>
            <a:pPr marL="0" indent="0">
              <a:buNone/>
            </a:pPr>
            <a:endParaRPr lang="en-US" sz="2000" dirty="0">
              <a:latin typeface="Microsoft Sans Serif" pitchFamily="34" charset="0"/>
              <a:cs typeface="Microsoft Sans Serif" pitchFamily="34" charset="0"/>
            </a:endParaRPr>
          </a:p>
          <a:p>
            <a:pPr marL="0" indent="0">
              <a:buNone/>
            </a:pPr>
            <a:r>
              <a:rPr lang="en-US" sz="2000" dirty="0" smtClean="0">
                <a:latin typeface="Microsoft Sans Serif" pitchFamily="34" charset="0"/>
                <a:cs typeface="Microsoft Sans Serif" pitchFamily="34" charset="0"/>
              </a:rPr>
              <a:t>1. Lack of responsibility</a:t>
            </a:r>
          </a:p>
          <a:p>
            <a:pPr marL="0" indent="0">
              <a:buNone/>
            </a:pPr>
            <a:r>
              <a:rPr lang="en-US" sz="2000" dirty="0" smtClean="0">
                <a:latin typeface="Microsoft Sans Serif" pitchFamily="34" charset="0"/>
                <a:cs typeface="Microsoft Sans Serif" pitchFamily="34" charset="0"/>
              </a:rPr>
              <a:t>2. Lack of a data management plan (DMP)</a:t>
            </a:r>
          </a:p>
          <a:p>
            <a:pPr marL="0" indent="0">
              <a:buNone/>
            </a:pPr>
            <a:r>
              <a:rPr lang="en-US" sz="2000" dirty="0" smtClean="0">
                <a:latin typeface="Microsoft Sans Serif" pitchFamily="34" charset="0"/>
                <a:cs typeface="Microsoft Sans Serif" pitchFamily="34" charset="0"/>
              </a:rPr>
              <a:t>3. Poor records management</a:t>
            </a:r>
          </a:p>
          <a:p>
            <a:pPr marL="0" indent="0">
              <a:buNone/>
            </a:pPr>
            <a:r>
              <a:rPr lang="en-US" sz="2000" dirty="0" smtClean="0">
                <a:latin typeface="Microsoft Sans Serif" pitchFamily="34" charset="0"/>
                <a:cs typeface="Microsoft Sans Serif" pitchFamily="34" charset="0"/>
              </a:rPr>
              <a:t>4. Lack of metadata and data dictionary</a:t>
            </a:r>
          </a:p>
          <a:p>
            <a:pPr marL="0" indent="0">
              <a:buNone/>
            </a:pPr>
            <a:r>
              <a:rPr lang="en-US" sz="2000" dirty="0" smtClean="0">
                <a:latin typeface="Microsoft Sans Serif" pitchFamily="34" charset="0"/>
                <a:cs typeface="Microsoft Sans Serif" pitchFamily="34" charset="0"/>
              </a:rPr>
              <a:t>5. Data files are not backed up</a:t>
            </a:r>
          </a:p>
          <a:p>
            <a:pPr marL="0" indent="0">
              <a:buNone/>
            </a:pPr>
            <a:r>
              <a:rPr lang="en-US" sz="2000" dirty="0" smtClean="0">
                <a:latin typeface="Microsoft Sans Serif" pitchFamily="34" charset="0"/>
                <a:cs typeface="Microsoft Sans Serif" pitchFamily="34" charset="0"/>
              </a:rPr>
              <a:t>6. Lack of security measures</a:t>
            </a:r>
          </a:p>
          <a:p>
            <a:pPr marL="0" indent="0">
              <a:buNone/>
            </a:pPr>
            <a:r>
              <a:rPr lang="en-US" sz="2000" dirty="0" smtClean="0">
                <a:latin typeface="Microsoft Sans Serif" pitchFamily="34" charset="0"/>
                <a:cs typeface="Microsoft Sans Serif" pitchFamily="34" charset="0"/>
              </a:rPr>
              <a:t>7. Undetermined ownership and retention</a:t>
            </a:r>
          </a:p>
          <a:p>
            <a:pPr marL="0" indent="0">
              <a:buNone/>
            </a:pPr>
            <a:r>
              <a:rPr lang="en-US" sz="2000" dirty="0" smtClean="0">
                <a:latin typeface="Microsoft Sans Serif" pitchFamily="34" charset="0"/>
                <a:cs typeface="Microsoft Sans Serif" pitchFamily="34" charset="0"/>
              </a:rPr>
              <a:t>8. Lack of long-term plan for the data</a:t>
            </a:r>
          </a:p>
          <a:p>
            <a:endParaRPr lang="en-US" dirty="0"/>
          </a:p>
        </p:txBody>
      </p:sp>
      <p:sp>
        <p:nvSpPr>
          <p:cNvPr id="4" name="Slide Number Placeholder 3"/>
          <p:cNvSpPr>
            <a:spLocks noGrp="1"/>
          </p:cNvSpPr>
          <p:nvPr>
            <p:ph type="sldNum" sz="quarter" idx="10"/>
          </p:nvPr>
        </p:nvSpPr>
        <p:spPr/>
        <p:txBody>
          <a:bodyPr/>
          <a:lstStyle/>
          <a:p>
            <a:fld id="{6C964B68-3891-4089-8B69-19BC7518567A}" type="slidenum">
              <a:rPr lang="en-US" smtClean="0"/>
              <a:pPr/>
              <a:t>13</a:t>
            </a:fld>
            <a:endParaRPr lang="en-US"/>
          </a:p>
        </p:txBody>
      </p:sp>
    </p:spTree>
    <p:extLst>
      <p:ext uri="{BB962C8B-B14F-4D97-AF65-F5344CB8AC3E}">
        <p14:creationId xmlns:p14="http://schemas.microsoft.com/office/powerpoint/2010/main" val="513589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304800"/>
            <a:ext cx="4648200" cy="3486150"/>
          </a:xfrm>
        </p:spPr>
      </p:sp>
      <p:sp>
        <p:nvSpPr>
          <p:cNvPr id="3" name="Notes Placeholder 2"/>
          <p:cNvSpPr>
            <a:spLocks noGrp="1"/>
          </p:cNvSpPr>
          <p:nvPr>
            <p:ph type="body" idx="1"/>
          </p:nvPr>
        </p:nvSpPr>
        <p:spPr>
          <a:xfrm>
            <a:off x="701040" y="3962400"/>
            <a:ext cx="5608320" cy="4636770"/>
          </a:xfrm>
        </p:spPr>
        <p:txBody>
          <a:bodyPr/>
          <a:lstStyle/>
          <a:p>
            <a:r>
              <a:rPr lang="en-US" sz="2000" dirty="0" smtClean="0">
                <a:latin typeface="Microsoft Sans Serif" pitchFamily="34" charset="0"/>
                <a:cs typeface="Microsoft Sans Serif" pitchFamily="34" charset="0"/>
              </a:rPr>
              <a:t>One of the greatest challenges in managing data is the distributed nature of modern research.  With so many responsibilities, it is easy to not prioritize data management.  By assigning data management tasks, you will increase the efficiency of your research.</a:t>
            </a:r>
          </a:p>
          <a:p>
            <a:endParaRPr lang="en-US" sz="2000" dirty="0">
              <a:latin typeface="Microsoft Sans Serif" pitchFamily="34" charset="0"/>
              <a:cs typeface="Microsoft Sans Serif" pitchFamily="34" charset="0"/>
            </a:endParaRPr>
          </a:p>
          <a:p>
            <a:r>
              <a:rPr lang="en-US" sz="2000" dirty="0" smtClean="0">
                <a:latin typeface="Microsoft Sans Serif" pitchFamily="34" charset="0"/>
                <a:cs typeface="Microsoft Sans Serif" pitchFamily="34" charset="0"/>
              </a:rPr>
              <a:t>Research</a:t>
            </a:r>
            <a:r>
              <a:rPr lang="en-US" sz="2000" baseline="0" dirty="0" smtClean="0">
                <a:latin typeface="Microsoft Sans Serif" pitchFamily="34" charset="0"/>
                <a:cs typeface="Microsoft Sans Serif" pitchFamily="34" charset="0"/>
              </a:rPr>
              <a:t> records such as l</a:t>
            </a:r>
            <a:r>
              <a:rPr lang="en-US" sz="2000" dirty="0" smtClean="0">
                <a:latin typeface="Microsoft Sans Serif" pitchFamily="34" charset="0"/>
                <a:cs typeface="Microsoft Sans Serif" pitchFamily="34" charset="0"/>
              </a:rPr>
              <a:t>aboratory notebooks or</a:t>
            </a:r>
            <a:r>
              <a:rPr lang="en-US" sz="2000" baseline="0" dirty="0" smtClean="0">
                <a:latin typeface="Microsoft Sans Serif" pitchFamily="34" charset="0"/>
                <a:cs typeface="Microsoft Sans Serif" pitchFamily="34" charset="0"/>
              </a:rPr>
              <a:t> survey results</a:t>
            </a:r>
            <a:r>
              <a:rPr lang="en-US" sz="2000" dirty="0" smtClean="0">
                <a:latin typeface="Microsoft Sans Serif" pitchFamily="34" charset="0"/>
                <a:cs typeface="Microsoft Sans Serif" pitchFamily="34" charset="0"/>
              </a:rPr>
              <a:t>, paper and electronic, may be audited by the funder, such as NIH.  Managing and preserving these records</a:t>
            </a:r>
            <a:r>
              <a:rPr lang="en-US" sz="2000" baseline="0" dirty="0" smtClean="0">
                <a:latin typeface="Microsoft Sans Serif" pitchFamily="34" charset="0"/>
                <a:cs typeface="Microsoft Sans Serif" pitchFamily="34" charset="0"/>
              </a:rPr>
              <a:t> requires </a:t>
            </a:r>
            <a:r>
              <a:rPr lang="en-US" sz="2000" dirty="0" smtClean="0">
                <a:latin typeface="Microsoft Sans Serif" pitchFamily="34" charset="0"/>
                <a:cs typeface="Microsoft Sans Serif" pitchFamily="34" charset="0"/>
              </a:rPr>
              <a:t>a plan.</a:t>
            </a:r>
          </a:p>
          <a:p>
            <a:endParaRPr lang="en-US" sz="2000" dirty="0">
              <a:latin typeface="Microsoft Sans Serif" pitchFamily="34" charset="0"/>
              <a:cs typeface="Microsoft Sans Serif" pitchFamily="34" charset="0"/>
            </a:endParaRPr>
          </a:p>
          <a:p>
            <a:r>
              <a:rPr lang="en-US" sz="2000" dirty="0" smtClean="0">
                <a:latin typeface="Microsoft Sans Serif" pitchFamily="34" charset="0"/>
                <a:cs typeface="Microsoft Sans Serif" pitchFamily="34" charset="0"/>
              </a:rPr>
              <a:t>In many research groups personnel are changing constantly.  There must be a plan to bridge the data management knowledge of new and outgoing students, post-docs, and staff. </a:t>
            </a:r>
            <a:endParaRPr lang="en-US" sz="2000" dirty="0">
              <a:latin typeface="Microsoft Sans Serif" pitchFamily="34" charset="0"/>
              <a:cs typeface="Microsoft Sans Serif" pitchFamily="34" charset="0"/>
            </a:endParaRPr>
          </a:p>
        </p:txBody>
      </p:sp>
      <p:sp>
        <p:nvSpPr>
          <p:cNvPr id="4" name="Slide Number Placeholder 3"/>
          <p:cNvSpPr>
            <a:spLocks noGrp="1"/>
          </p:cNvSpPr>
          <p:nvPr>
            <p:ph type="sldNum" sz="quarter" idx="10"/>
          </p:nvPr>
        </p:nvSpPr>
        <p:spPr/>
        <p:txBody>
          <a:bodyPr/>
          <a:lstStyle/>
          <a:p>
            <a:fld id="{6C964B68-3891-4089-8B69-19BC7518567A}" type="slidenum">
              <a:rPr lang="en-US" smtClean="0"/>
              <a:pPr/>
              <a:t>14</a:t>
            </a:fld>
            <a:endParaRPr lang="en-US" dirty="0"/>
          </a:p>
        </p:txBody>
      </p:sp>
    </p:spTree>
    <p:extLst>
      <p:ext uri="{BB962C8B-B14F-4D97-AF65-F5344CB8AC3E}">
        <p14:creationId xmlns:p14="http://schemas.microsoft.com/office/powerpoint/2010/main" val="4126125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575810"/>
          </a:xfrm>
        </p:spPr>
        <p:txBody>
          <a:bodyPr/>
          <a:lstStyle/>
          <a:p>
            <a:r>
              <a:rPr lang="en-US" sz="2000" dirty="0" smtClean="0">
                <a:latin typeface="Microsoft Sans Serif" pitchFamily="34" charset="0"/>
                <a:cs typeface="Microsoft Sans Serif" pitchFamily="34" charset="0"/>
              </a:rPr>
              <a:t>Although funders sponsor PIs and their labs’ research, according to Brandeis policy, the data from</a:t>
            </a:r>
            <a:r>
              <a:rPr lang="en-US" sz="2000" baseline="0" dirty="0" smtClean="0">
                <a:latin typeface="Microsoft Sans Serif" pitchFamily="34" charset="0"/>
                <a:cs typeface="Microsoft Sans Serif" pitchFamily="34" charset="0"/>
              </a:rPr>
              <a:t> federally sponsored research </a:t>
            </a:r>
            <a:r>
              <a:rPr lang="en-US" sz="2000" dirty="0" smtClean="0">
                <a:latin typeface="Microsoft Sans Serif" pitchFamily="34" charset="0"/>
                <a:cs typeface="Microsoft Sans Serif" pitchFamily="34" charset="0"/>
              </a:rPr>
              <a:t>ultimately belongs to the institution.</a:t>
            </a:r>
          </a:p>
          <a:p>
            <a:endParaRPr lang="en-US" sz="2000" dirty="0">
              <a:latin typeface="Microsoft Sans Serif" pitchFamily="34" charset="0"/>
              <a:cs typeface="Microsoft Sans Serif" pitchFamily="34" charset="0"/>
            </a:endParaRPr>
          </a:p>
          <a:p>
            <a:r>
              <a:rPr lang="en-US" sz="2000" dirty="0" smtClean="0">
                <a:latin typeface="Microsoft Sans Serif" pitchFamily="34" charset="0"/>
                <a:cs typeface="Microsoft Sans Serif" pitchFamily="34" charset="0"/>
              </a:rPr>
              <a:t>The PI and students are seen as stewards of data and are responsible for its management and security. </a:t>
            </a:r>
          </a:p>
          <a:p>
            <a:endParaRPr lang="en-US" sz="2000" dirty="0" smtClean="0">
              <a:latin typeface="Microsoft Sans Serif" pitchFamily="34" charset="0"/>
              <a:cs typeface="Microsoft Sans Serif" pitchFamily="34" charset="0"/>
            </a:endParaRPr>
          </a:p>
          <a:p>
            <a:r>
              <a:rPr lang="en-US" sz="2000" dirty="0" smtClean="0">
                <a:latin typeface="Microsoft Sans Serif" pitchFamily="34" charset="0"/>
                <a:cs typeface="Microsoft Sans Serif" pitchFamily="34" charset="0"/>
              </a:rPr>
              <a:t>Students should check with their PIs on questions regarding their data management responsibilities, and always confer with them before taking, copying, or sharing any data, with</a:t>
            </a:r>
            <a:r>
              <a:rPr lang="en-US" sz="2000" baseline="0" dirty="0" smtClean="0">
                <a:latin typeface="Microsoft Sans Serif" pitchFamily="34" charset="0"/>
                <a:cs typeface="Microsoft Sans Serif" pitchFamily="34" charset="0"/>
              </a:rPr>
              <a:t> others in the institution but outside of your research group, and especially anyone outside the institution.</a:t>
            </a:r>
            <a:endParaRPr lang="en-US" sz="2000" dirty="0">
              <a:latin typeface="Microsoft Sans Serif" pitchFamily="34" charset="0"/>
              <a:cs typeface="Microsoft Sans Serif" pitchFamily="34" charset="0"/>
            </a:endParaRPr>
          </a:p>
        </p:txBody>
      </p:sp>
      <p:sp>
        <p:nvSpPr>
          <p:cNvPr id="4" name="Slide Number Placeholder 3"/>
          <p:cNvSpPr>
            <a:spLocks noGrp="1"/>
          </p:cNvSpPr>
          <p:nvPr>
            <p:ph type="sldNum" sz="quarter" idx="10"/>
          </p:nvPr>
        </p:nvSpPr>
        <p:spPr/>
        <p:txBody>
          <a:bodyPr/>
          <a:lstStyle/>
          <a:p>
            <a:fld id="{6C964B68-3891-4089-8B69-19BC7518567A}" type="slidenum">
              <a:rPr lang="en-US" smtClean="0"/>
              <a:pPr/>
              <a:t>15</a:t>
            </a:fld>
            <a:endParaRPr lang="en-US"/>
          </a:p>
        </p:txBody>
      </p:sp>
    </p:spTree>
    <p:extLst>
      <p:ext uri="{BB962C8B-B14F-4D97-AF65-F5344CB8AC3E}">
        <p14:creationId xmlns:p14="http://schemas.microsoft.com/office/powerpoint/2010/main" val="1500790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latin typeface="Microsoft Sans Serif" pitchFamily="34" charset="0"/>
                <a:cs typeface="Microsoft Sans Serif" pitchFamily="34" charset="0"/>
              </a:rPr>
              <a:t>Here are some best practices for outlining roles for managing research records and laboratory notebooks.  Unless </a:t>
            </a:r>
            <a:r>
              <a:rPr lang="en-US" sz="2000" dirty="0">
                <a:latin typeface="Microsoft Sans Serif" pitchFamily="34" charset="0"/>
                <a:cs typeface="Microsoft Sans Serif" pitchFamily="34" charset="0"/>
              </a:rPr>
              <a:t>the distribution of responsibility is clear, misunderstandings can result and compliance jeopardized</a:t>
            </a:r>
            <a:r>
              <a:rPr lang="en-US" sz="2000" dirty="0" smtClean="0">
                <a:latin typeface="Microsoft Sans Serif" pitchFamily="34" charset="0"/>
                <a:cs typeface="Microsoft Sans Serif" pitchFamily="34" charset="0"/>
              </a:rPr>
              <a:t>.</a:t>
            </a:r>
          </a:p>
          <a:p>
            <a:endParaRPr lang="en-US" sz="2000" dirty="0">
              <a:latin typeface="Microsoft Sans Serif" pitchFamily="34" charset="0"/>
              <a:cs typeface="Microsoft Sans Serif" pitchFamily="34" charset="0"/>
            </a:endParaRPr>
          </a:p>
          <a:p>
            <a:r>
              <a:rPr lang="en-US" sz="2000" dirty="0" smtClean="0">
                <a:latin typeface="Microsoft Sans Serif" pitchFamily="34" charset="0"/>
                <a:cs typeface="Microsoft Sans Serif" pitchFamily="34" charset="0"/>
              </a:rPr>
              <a:t>We hear a lot from researchers that they have had to learn data management on the go and may have little to no formal training on how to manage a specific project’s data, so do not be afraid to ask for clarification, and for documenting and formalizing DM roles</a:t>
            </a:r>
            <a:r>
              <a:rPr lang="en-US" sz="2000" dirty="0">
                <a:latin typeface="Microsoft Sans Serif" pitchFamily="34" charset="0"/>
                <a:cs typeface="Microsoft Sans Serif" pitchFamily="34" charset="0"/>
              </a:rPr>
              <a:t> </a:t>
            </a:r>
            <a:r>
              <a:rPr lang="en-US" sz="2000" dirty="0" smtClean="0">
                <a:latin typeface="Microsoft Sans Serif" pitchFamily="34" charset="0"/>
                <a:cs typeface="Microsoft Sans Serif" pitchFamily="34" charset="0"/>
              </a:rPr>
              <a:t>&amp; responsibilities.  This is an important aspect of a data management plan.</a:t>
            </a:r>
            <a:endParaRPr lang="en-US" sz="2000" dirty="0">
              <a:latin typeface="Microsoft Sans Serif" pitchFamily="34" charset="0"/>
              <a:cs typeface="Microsoft Sans Serif" pitchFamily="34" charset="0"/>
            </a:endParaRPr>
          </a:p>
        </p:txBody>
      </p:sp>
      <p:sp>
        <p:nvSpPr>
          <p:cNvPr id="4" name="Slide Number Placeholder 3"/>
          <p:cNvSpPr>
            <a:spLocks noGrp="1"/>
          </p:cNvSpPr>
          <p:nvPr>
            <p:ph type="sldNum" sz="quarter" idx="10"/>
          </p:nvPr>
        </p:nvSpPr>
        <p:spPr/>
        <p:txBody>
          <a:bodyPr/>
          <a:lstStyle/>
          <a:p>
            <a:fld id="{6C964B68-3891-4089-8B69-19BC7518567A}" type="slidenum">
              <a:rPr lang="en-US" smtClean="0"/>
              <a:pPr/>
              <a:t>16</a:t>
            </a:fld>
            <a:endParaRPr lang="en-US" dirty="0"/>
          </a:p>
        </p:txBody>
      </p:sp>
    </p:spTree>
    <p:extLst>
      <p:ext uri="{BB962C8B-B14F-4D97-AF65-F5344CB8AC3E}">
        <p14:creationId xmlns:p14="http://schemas.microsoft.com/office/powerpoint/2010/main" val="18520506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latin typeface="Microsoft Sans Serif" pitchFamily="34" charset="0"/>
                <a:cs typeface="Microsoft Sans Serif" pitchFamily="34" charset="0"/>
              </a:rPr>
              <a:t>Assigning roles</a:t>
            </a:r>
            <a:r>
              <a:rPr lang="en-US" sz="2000" baseline="0" dirty="0" smtClean="0">
                <a:latin typeface="Microsoft Sans Serif" pitchFamily="34" charset="0"/>
                <a:cs typeface="Microsoft Sans Serif" pitchFamily="34" charset="0"/>
              </a:rPr>
              <a:t> and responsibility can be confusing; librarians can help.</a:t>
            </a:r>
            <a:endParaRPr lang="en-US" sz="2000" dirty="0" smtClean="0">
              <a:latin typeface="Microsoft Sans Serif" pitchFamily="34" charset="0"/>
              <a:cs typeface="Microsoft Sans Serif" pitchFamily="34" charset="0"/>
            </a:endParaRPr>
          </a:p>
          <a:p>
            <a:endParaRPr lang="en-US" sz="2000" dirty="0" smtClean="0">
              <a:latin typeface="Microsoft Sans Serif" pitchFamily="34" charset="0"/>
              <a:cs typeface="Microsoft Sans Serif" pitchFamily="34" charset="0"/>
            </a:endParaRPr>
          </a:p>
          <a:p>
            <a:r>
              <a:rPr lang="en-US" sz="2000" dirty="0" smtClean="0">
                <a:latin typeface="Microsoft Sans Serif" pitchFamily="34" charset="0"/>
                <a:cs typeface="Microsoft Sans Serif" pitchFamily="34" charset="0"/>
              </a:rPr>
              <a:t>Librarians are a great resource for locating tools and resources to help manage laboratory notebooks and organize a data management plan for your lab.</a:t>
            </a:r>
          </a:p>
          <a:p>
            <a:endParaRPr lang="en-US" sz="2000" dirty="0">
              <a:latin typeface="Microsoft Sans Serif" pitchFamily="34" charset="0"/>
              <a:cs typeface="Microsoft Sans Serif" pitchFamily="34" charset="0"/>
            </a:endParaRPr>
          </a:p>
          <a:p>
            <a:r>
              <a:rPr lang="en-US" sz="2000" dirty="0" smtClean="0">
                <a:latin typeface="Microsoft Sans Serif" pitchFamily="34" charset="0"/>
                <a:cs typeface="Microsoft Sans Serif" pitchFamily="34" charset="0"/>
              </a:rPr>
              <a:t>Projects create a large amount of documentation in addition to official notebooks and librarians can help you to catalog, organize and preserve these materials, such as scanning and creating digital back up files.</a:t>
            </a:r>
            <a:endParaRPr lang="en-US" sz="2000" dirty="0">
              <a:latin typeface="Microsoft Sans Serif" pitchFamily="34" charset="0"/>
              <a:cs typeface="Microsoft Sans Serif" pitchFamily="34" charset="0"/>
            </a:endParaRPr>
          </a:p>
        </p:txBody>
      </p:sp>
      <p:sp>
        <p:nvSpPr>
          <p:cNvPr id="4" name="Slide Number Placeholder 3"/>
          <p:cNvSpPr>
            <a:spLocks noGrp="1"/>
          </p:cNvSpPr>
          <p:nvPr>
            <p:ph type="sldNum" sz="quarter" idx="10"/>
          </p:nvPr>
        </p:nvSpPr>
        <p:spPr/>
        <p:txBody>
          <a:bodyPr/>
          <a:lstStyle/>
          <a:p>
            <a:fld id="{6C964B68-3891-4089-8B69-19BC7518567A}" type="slidenum">
              <a:rPr lang="en-US" smtClean="0"/>
              <a:pPr/>
              <a:t>17</a:t>
            </a:fld>
            <a:endParaRPr lang="en-US"/>
          </a:p>
        </p:txBody>
      </p:sp>
    </p:spTree>
    <p:extLst>
      <p:ext uri="{BB962C8B-B14F-4D97-AF65-F5344CB8AC3E}">
        <p14:creationId xmlns:p14="http://schemas.microsoft.com/office/powerpoint/2010/main" val="982559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latin typeface="Microsoft Sans Serif" pitchFamily="34" charset="0"/>
                <a:cs typeface="Microsoft Sans Serif" pitchFamily="34" charset="0"/>
              </a:rPr>
              <a:t>Many research funders require that you have a plan to manage and/or share your data.  For example, in 2011 the NSF began requiring a data management 2-page supplement with all submitted grant applications. The NIH has requires a plan for projects in excess of $500,000.</a:t>
            </a:r>
          </a:p>
          <a:p>
            <a:endParaRPr lang="en-US" sz="2000" dirty="0">
              <a:latin typeface="Microsoft Sans Serif" pitchFamily="34" charset="0"/>
              <a:cs typeface="Microsoft Sans Serif" pitchFamily="34" charset="0"/>
            </a:endParaRPr>
          </a:p>
          <a:p>
            <a:r>
              <a:rPr lang="en-US" sz="2000" dirty="0" smtClean="0">
                <a:latin typeface="Microsoft Sans Serif" pitchFamily="34" charset="0"/>
                <a:cs typeface="Microsoft Sans Serif" pitchFamily="34" charset="0"/>
              </a:rPr>
              <a:t>Even when</a:t>
            </a:r>
            <a:r>
              <a:rPr lang="en-US" sz="2000" baseline="0" dirty="0" smtClean="0">
                <a:latin typeface="Microsoft Sans Serif" pitchFamily="34" charset="0"/>
                <a:cs typeface="Microsoft Sans Serif" pitchFamily="34" charset="0"/>
              </a:rPr>
              <a:t> the funding does not require a DMP, creating one is a useful process that helps clarify the data management steps and workflow.</a:t>
            </a:r>
            <a:endParaRPr lang="en-US" sz="2000" dirty="0" smtClean="0">
              <a:latin typeface="Microsoft Sans Serif" pitchFamily="34" charset="0"/>
              <a:cs typeface="Microsoft Sans Serif" pitchFamily="34" charset="0"/>
            </a:endParaRPr>
          </a:p>
          <a:p>
            <a:endParaRPr lang="en-US" sz="2000" dirty="0" smtClean="0">
              <a:latin typeface="Microsoft Sans Serif" pitchFamily="34" charset="0"/>
              <a:cs typeface="Microsoft Sans Serif" pitchFamily="34" charset="0"/>
            </a:endParaRPr>
          </a:p>
          <a:p>
            <a:r>
              <a:rPr lang="en-US" sz="2000" dirty="0" smtClean="0">
                <a:latin typeface="Microsoft Sans Serif" pitchFamily="34" charset="0"/>
                <a:cs typeface="Microsoft Sans Serif" pitchFamily="34" charset="0"/>
              </a:rPr>
              <a:t>These are some questions that are commonly addressed in a data management plan. </a:t>
            </a:r>
            <a:endParaRPr lang="en-US" sz="2000" dirty="0">
              <a:latin typeface="Microsoft Sans Serif" pitchFamily="34" charset="0"/>
              <a:cs typeface="Microsoft Sans Serif" pitchFamily="34" charset="0"/>
            </a:endParaRPr>
          </a:p>
        </p:txBody>
      </p:sp>
      <p:sp>
        <p:nvSpPr>
          <p:cNvPr id="4" name="Slide Number Placeholder 3"/>
          <p:cNvSpPr>
            <a:spLocks noGrp="1"/>
          </p:cNvSpPr>
          <p:nvPr>
            <p:ph type="sldNum" sz="quarter" idx="10"/>
          </p:nvPr>
        </p:nvSpPr>
        <p:spPr/>
        <p:txBody>
          <a:bodyPr/>
          <a:lstStyle/>
          <a:p>
            <a:fld id="{6C964B68-3891-4089-8B69-19BC7518567A}" type="slidenum">
              <a:rPr lang="en-US" smtClean="0"/>
              <a:pPr/>
              <a:t>18</a:t>
            </a:fld>
            <a:endParaRPr lang="en-US"/>
          </a:p>
        </p:txBody>
      </p:sp>
    </p:spTree>
    <p:extLst>
      <p:ext uri="{BB962C8B-B14F-4D97-AF65-F5344CB8AC3E}">
        <p14:creationId xmlns:p14="http://schemas.microsoft.com/office/powerpoint/2010/main" val="2910938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latin typeface="Microsoft Sans Serif" pitchFamily="34" charset="0"/>
                <a:cs typeface="Microsoft Sans Serif" pitchFamily="34" charset="0"/>
              </a:rPr>
              <a:t>Brandeis has an institutional account</a:t>
            </a:r>
            <a:r>
              <a:rPr lang="en-US" sz="2000" baseline="0" dirty="0" smtClean="0">
                <a:latin typeface="Microsoft Sans Serif" pitchFamily="34" charset="0"/>
                <a:cs typeface="Microsoft Sans Serif" pitchFamily="34" charset="0"/>
              </a:rPr>
              <a:t> with the </a:t>
            </a:r>
            <a:r>
              <a:rPr lang="en-US" sz="2000" dirty="0" err="1" smtClean="0">
                <a:latin typeface="Microsoft Sans Serif" pitchFamily="34" charset="0"/>
                <a:cs typeface="Microsoft Sans Serif" pitchFamily="34" charset="0"/>
              </a:rPr>
              <a:t>DMPTool</a:t>
            </a:r>
            <a:r>
              <a:rPr lang="en-US" sz="2000" dirty="0" smtClean="0">
                <a:latin typeface="Microsoft Sans Serif" pitchFamily="34" charset="0"/>
                <a:cs typeface="Microsoft Sans Serif" pitchFamily="34" charset="0"/>
              </a:rPr>
              <a:t>, and we will shortly be customizing the templates with Brandeis-specific information for storage, security, metadata questions and more.  Librarians can go over the tool with you,</a:t>
            </a:r>
            <a:r>
              <a:rPr lang="en-US" sz="2000" baseline="0" dirty="0" smtClean="0">
                <a:latin typeface="Microsoft Sans Serif" pitchFamily="34" charset="0"/>
                <a:cs typeface="Microsoft Sans Serif" pitchFamily="34" charset="0"/>
              </a:rPr>
              <a:t> find example data management plans in your discipline, or help edit/clarify information in your plans.</a:t>
            </a:r>
          </a:p>
          <a:p>
            <a:endParaRPr lang="en-US" sz="2000" dirty="0" smtClean="0">
              <a:latin typeface="Microsoft Sans Serif" pitchFamily="34" charset="0"/>
              <a:cs typeface="Microsoft Sans Serif" pitchFamily="34" charset="0"/>
            </a:endParaRPr>
          </a:p>
          <a:p>
            <a:r>
              <a:rPr lang="en-US" sz="2000" dirty="0" smtClean="0">
                <a:latin typeface="Microsoft Sans Serif" pitchFamily="34" charset="0"/>
                <a:cs typeface="Microsoft Sans Serif" pitchFamily="34" charset="0"/>
              </a:rPr>
              <a:t>While a 2-page plan for a grant application is required by some funders, every research project will benefit from planning for managing a project’s data throughout the life of the project, including planning for how data will be produced, collected, analyzed, stored, archived or shared, etc.  </a:t>
            </a:r>
          </a:p>
          <a:p>
            <a:endParaRPr lang="en-US" sz="2000" baseline="0" dirty="0" smtClean="0">
              <a:latin typeface="Microsoft Sans Serif" pitchFamily="34" charset="0"/>
              <a:cs typeface="Microsoft Sans Serif" pitchFamily="34" charset="0"/>
            </a:endParaRPr>
          </a:p>
          <a:p>
            <a:endParaRPr lang="en-US" sz="2000" dirty="0" smtClean="0">
              <a:latin typeface="Microsoft Sans Serif" pitchFamily="34" charset="0"/>
              <a:cs typeface="Microsoft Sans Serif" pitchFamily="34" charset="0"/>
            </a:endParaRPr>
          </a:p>
          <a:p>
            <a:r>
              <a:rPr lang="en-US" sz="2000" dirty="0" smtClean="0">
                <a:latin typeface="Microsoft Sans Serif" pitchFamily="34" charset="0"/>
                <a:cs typeface="Microsoft Sans Serif" pitchFamily="34" charset="0"/>
              </a:rPr>
              <a:t>Credit: UK Data Archive, http://www.data-archive.ac.uk/create-manage/life-cycle</a:t>
            </a:r>
            <a:r>
              <a:rPr lang="en-US" sz="2000" baseline="0" dirty="0" smtClean="0">
                <a:latin typeface="Microsoft Sans Serif" pitchFamily="34" charset="0"/>
                <a:cs typeface="Microsoft Sans Serif" pitchFamily="34" charset="0"/>
              </a:rPr>
              <a:t> </a:t>
            </a:r>
          </a:p>
          <a:p>
            <a:endParaRPr lang="en-US" sz="2000" dirty="0"/>
          </a:p>
          <a:p>
            <a:endParaRPr lang="en-US" dirty="0"/>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6C964B68-3891-4089-8B69-19BC7518567A}" type="slidenum">
              <a:rPr lang="en-US" smtClean="0"/>
              <a:pPr/>
              <a:t>19</a:t>
            </a:fld>
            <a:endParaRPr lang="en-US"/>
          </a:p>
        </p:txBody>
      </p:sp>
    </p:spTree>
    <p:extLst>
      <p:ext uri="{BB962C8B-B14F-4D97-AF65-F5344CB8AC3E}">
        <p14:creationId xmlns:p14="http://schemas.microsoft.com/office/powerpoint/2010/main" val="4170133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icrosoft Sans Serif" pitchFamily="34" charset="0"/>
                <a:cs typeface="Microsoft Sans Serif" pitchFamily="34" charset="0"/>
              </a:rPr>
              <a:t>Anna Gold. </a:t>
            </a:r>
            <a:r>
              <a:rPr lang="fr-FR" sz="1200" dirty="0" err="1" smtClean="0">
                <a:latin typeface="Microsoft Sans Serif" pitchFamily="34" charset="0"/>
                <a:cs typeface="Microsoft Sans Serif" pitchFamily="34" charset="0"/>
              </a:rPr>
              <a:t>Cyberinfrastructure</a:t>
            </a:r>
            <a:r>
              <a:rPr lang="fr-FR" sz="1200" dirty="0" smtClean="0">
                <a:latin typeface="Microsoft Sans Serif" pitchFamily="34" charset="0"/>
                <a:cs typeface="Microsoft Sans Serif" pitchFamily="34" charset="0"/>
              </a:rPr>
              <a:t>, Data, and </a:t>
            </a:r>
            <a:r>
              <a:rPr lang="fr-FR" sz="1200" dirty="0" err="1" smtClean="0">
                <a:latin typeface="Microsoft Sans Serif" pitchFamily="34" charset="0"/>
                <a:cs typeface="Microsoft Sans Serif" pitchFamily="34" charset="0"/>
              </a:rPr>
              <a:t>Libraries</a:t>
            </a:r>
            <a:r>
              <a:rPr lang="fr-FR" sz="1200" dirty="0" smtClean="0">
                <a:latin typeface="Microsoft Sans Serif" pitchFamily="34" charset="0"/>
                <a:cs typeface="Microsoft Sans Serif" pitchFamily="34" charset="0"/>
              </a:rPr>
              <a:t>, Part 1: A </a:t>
            </a:r>
            <a:r>
              <a:rPr lang="fr-FR" sz="1200" dirty="0" err="1" smtClean="0">
                <a:latin typeface="Microsoft Sans Serif" pitchFamily="34" charset="0"/>
                <a:cs typeface="Microsoft Sans Serif" pitchFamily="34" charset="0"/>
              </a:rPr>
              <a:t>Cyberinfrastructure</a:t>
            </a:r>
            <a:r>
              <a:rPr lang="fr-FR" sz="1200" dirty="0" smtClean="0">
                <a:latin typeface="Microsoft Sans Serif" pitchFamily="34" charset="0"/>
                <a:cs typeface="Microsoft Sans Serif" pitchFamily="34" charset="0"/>
              </a:rPr>
              <a:t> Primer for </a:t>
            </a:r>
            <a:r>
              <a:rPr lang="fr-FR" sz="1200" dirty="0" err="1" smtClean="0">
                <a:latin typeface="Microsoft Sans Serif" pitchFamily="34" charset="0"/>
                <a:cs typeface="Microsoft Sans Serif" pitchFamily="34" charset="0"/>
              </a:rPr>
              <a:t>Librarians</a:t>
            </a:r>
            <a:r>
              <a:rPr lang="fr-FR" sz="1200" dirty="0" smtClean="0">
                <a:latin typeface="Microsoft Sans Serif" pitchFamily="34" charset="0"/>
                <a:cs typeface="Microsoft Sans Serif" pitchFamily="34" charset="0"/>
              </a:rPr>
              <a:t>. D-Lib Magazine, </a:t>
            </a:r>
            <a:r>
              <a:rPr lang="fr-FR" sz="1200" dirty="0" err="1" smtClean="0">
                <a:latin typeface="Microsoft Sans Serif" pitchFamily="34" charset="0"/>
                <a:cs typeface="Microsoft Sans Serif" pitchFamily="34" charset="0"/>
              </a:rPr>
              <a:t>September</a:t>
            </a:r>
            <a:r>
              <a:rPr lang="fr-FR" sz="1200" dirty="0" smtClean="0">
                <a:latin typeface="Microsoft Sans Serif" pitchFamily="34" charset="0"/>
                <a:cs typeface="Microsoft Sans Serif" pitchFamily="34" charset="0"/>
              </a:rPr>
              <a:t>/</a:t>
            </a:r>
            <a:r>
              <a:rPr lang="fr-FR" sz="1200" dirty="0" err="1" smtClean="0">
                <a:latin typeface="Microsoft Sans Serif" pitchFamily="34" charset="0"/>
                <a:cs typeface="Microsoft Sans Serif" pitchFamily="34" charset="0"/>
              </a:rPr>
              <a:t>October</a:t>
            </a:r>
            <a:r>
              <a:rPr lang="fr-FR" sz="1200" dirty="0" smtClean="0">
                <a:latin typeface="Microsoft Sans Serif" pitchFamily="34" charset="0"/>
                <a:cs typeface="Microsoft Sans Serif" pitchFamily="34" charset="0"/>
              </a:rPr>
              <a:t>, 2007, Volume 13 </a:t>
            </a:r>
            <a:r>
              <a:rPr lang="fr-FR" sz="1200" dirty="0" err="1" smtClean="0">
                <a:latin typeface="Microsoft Sans Serif" pitchFamily="34" charset="0"/>
                <a:cs typeface="Microsoft Sans Serif" pitchFamily="34" charset="0"/>
              </a:rPr>
              <a:t>Number</a:t>
            </a:r>
            <a:r>
              <a:rPr lang="fr-FR" sz="1200" dirty="0" smtClean="0">
                <a:latin typeface="Microsoft Sans Serif" pitchFamily="34" charset="0"/>
                <a:cs typeface="Microsoft Sans Serif" pitchFamily="34" charset="0"/>
              </a:rPr>
              <a:t> 9/10 </a:t>
            </a:r>
            <a:r>
              <a:rPr lang="en-US" sz="1200" dirty="0" smtClean="0">
                <a:latin typeface="Microsoft Sans Serif" pitchFamily="34" charset="0"/>
                <a:cs typeface="Microsoft Sans Serif" pitchFamily="34" charset="0"/>
                <a:hlinkClick r:id="rId3"/>
              </a:rPr>
              <a:t>http://www.dlib.org/dlib/september07/gold/09gold-pt1.html</a:t>
            </a:r>
            <a:r>
              <a:rPr lang="en-US" sz="1200" dirty="0" smtClean="0">
                <a:latin typeface="Microsoft Sans Serif" pitchFamily="34" charset="0"/>
                <a:cs typeface="Microsoft Sans Serif" pitchFamily="34" charset="0"/>
              </a:rPr>
              <a:t>.</a:t>
            </a:r>
          </a:p>
          <a:p>
            <a:pPr marL="0" indent="0">
              <a:buNone/>
            </a:pPr>
            <a:r>
              <a:rPr lang="en-US" dirty="0" smtClean="0">
                <a:latin typeface="Microsoft Sans Serif" pitchFamily="34" charset="0"/>
                <a:cs typeface="Microsoft Sans Serif" pitchFamily="34" charset="0"/>
              </a:rPr>
              <a:t>“Managing and sharing data…</a:t>
            </a:r>
          </a:p>
          <a:p>
            <a:r>
              <a:rPr lang="en-US" dirty="0" smtClean="0">
                <a:latin typeface="Microsoft Sans Serif" pitchFamily="34" charset="0"/>
                <a:cs typeface="Microsoft Sans Serif" pitchFamily="34" charset="0"/>
              </a:rPr>
              <a:t>increases the impact and visibility of research; </a:t>
            </a:r>
          </a:p>
          <a:p>
            <a:r>
              <a:rPr lang="en-US" dirty="0" smtClean="0">
                <a:latin typeface="Microsoft Sans Serif" pitchFamily="34" charset="0"/>
                <a:cs typeface="Microsoft Sans Serif" pitchFamily="34" charset="0"/>
              </a:rPr>
              <a:t>promotes innovation and potential new data uses;</a:t>
            </a:r>
          </a:p>
          <a:p>
            <a:r>
              <a:rPr lang="en-US" dirty="0" smtClean="0">
                <a:latin typeface="Microsoft Sans Serif" pitchFamily="34" charset="0"/>
                <a:cs typeface="Microsoft Sans Serif" pitchFamily="34" charset="0"/>
              </a:rPr>
              <a:t>leads to new collaborations between data users and creators;</a:t>
            </a:r>
          </a:p>
          <a:p>
            <a:r>
              <a:rPr lang="en-US" dirty="0" smtClean="0">
                <a:latin typeface="Microsoft Sans Serif" pitchFamily="34" charset="0"/>
                <a:cs typeface="Microsoft Sans Serif" pitchFamily="34" charset="0"/>
              </a:rPr>
              <a:t>maximizes transparency and accountability;</a:t>
            </a:r>
          </a:p>
          <a:p>
            <a:r>
              <a:rPr lang="en-US" dirty="0" smtClean="0">
                <a:latin typeface="Microsoft Sans Serif" pitchFamily="34" charset="0"/>
                <a:cs typeface="Microsoft Sans Serif" pitchFamily="34" charset="0"/>
              </a:rPr>
              <a:t>enables scrutiny of research findings;</a:t>
            </a:r>
          </a:p>
          <a:p>
            <a:r>
              <a:rPr lang="en-US" dirty="0" smtClean="0">
                <a:latin typeface="Microsoft Sans Serif" pitchFamily="34" charset="0"/>
                <a:cs typeface="Microsoft Sans Serif" pitchFamily="34" charset="0"/>
              </a:rPr>
              <a:t>encourages improvement and validation of research methods;</a:t>
            </a:r>
          </a:p>
          <a:p>
            <a:r>
              <a:rPr lang="en-US" dirty="0" smtClean="0">
                <a:latin typeface="Microsoft Sans Serif" pitchFamily="34" charset="0"/>
                <a:cs typeface="Microsoft Sans Serif" pitchFamily="34" charset="0"/>
              </a:rPr>
              <a:t>reduces cost of duplicating data collection;</a:t>
            </a:r>
          </a:p>
          <a:p>
            <a:r>
              <a:rPr lang="en-US" dirty="0" smtClean="0">
                <a:latin typeface="Microsoft Sans Serif" pitchFamily="34" charset="0"/>
                <a:cs typeface="Microsoft Sans Serif" pitchFamily="34" charset="0"/>
              </a:rPr>
              <a:t>and provides important resources for education and training”</a:t>
            </a:r>
          </a:p>
          <a:p>
            <a:endParaRPr lang="en-US" dirty="0" smtClean="0">
              <a:latin typeface="Microsoft Sans Serif" pitchFamily="34" charset="0"/>
              <a:cs typeface="Microsoft Sans Serif" pitchFamily="34" charset="0"/>
            </a:endParaRPr>
          </a:p>
          <a:p>
            <a:r>
              <a:rPr lang="en-US" dirty="0" smtClean="0">
                <a:latin typeface="Microsoft Sans Serif" pitchFamily="34" charset="0"/>
                <a:cs typeface="Microsoft Sans Serif" pitchFamily="34" charset="0"/>
              </a:rPr>
              <a:t>Increase the visibility of your research:</a:t>
            </a:r>
          </a:p>
          <a:p>
            <a:r>
              <a:rPr lang="en-US" dirty="0" smtClean="0">
                <a:latin typeface="Microsoft Sans Serif" pitchFamily="34" charset="0"/>
                <a:cs typeface="Microsoft Sans Serif" pitchFamily="34" charset="0"/>
              </a:rPr>
              <a:t>- Save time</a:t>
            </a:r>
          </a:p>
          <a:p>
            <a:r>
              <a:rPr lang="en-US" dirty="0" smtClean="0">
                <a:latin typeface="Microsoft Sans Serif" pitchFamily="34" charset="0"/>
                <a:cs typeface="Microsoft Sans Serif" pitchFamily="34" charset="0"/>
              </a:rPr>
              <a:t>- Simplify your life</a:t>
            </a:r>
          </a:p>
          <a:p>
            <a:r>
              <a:rPr lang="en-US" dirty="0" smtClean="0">
                <a:latin typeface="Microsoft Sans Serif" pitchFamily="34" charset="0"/>
                <a:cs typeface="Microsoft Sans Serif" pitchFamily="34" charset="0"/>
              </a:rPr>
              <a:t>- Preserve your data</a:t>
            </a:r>
          </a:p>
          <a:p>
            <a:r>
              <a:rPr lang="en-US" dirty="0" smtClean="0">
                <a:latin typeface="Microsoft Sans Serif" pitchFamily="34" charset="0"/>
                <a:cs typeface="Microsoft Sans Serif" pitchFamily="34" charset="0"/>
              </a:rPr>
              <a:t>- Increase your research efficiency</a:t>
            </a:r>
          </a:p>
          <a:p>
            <a:r>
              <a:rPr lang="en-US" dirty="0" smtClean="0">
                <a:latin typeface="Microsoft Sans Serif" pitchFamily="34" charset="0"/>
                <a:cs typeface="Microsoft Sans Serif" pitchFamily="34" charset="0"/>
              </a:rPr>
              <a:t>- Documentation for ownership</a:t>
            </a:r>
          </a:p>
          <a:p>
            <a:r>
              <a:rPr lang="en-US" dirty="0" smtClean="0">
                <a:latin typeface="Microsoft Sans Serif" pitchFamily="34" charset="0"/>
                <a:cs typeface="Microsoft Sans Serif" pitchFamily="34" charset="0"/>
              </a:rPr>
              <a:t>- Meet grant requirements</a:t>
            </a:r>
          </a:p>
          <a:p>
            <a:r>
              <a:rPr lang="en-US" dirty="0" smtClean="0">
                <a:latin typeface="Microsoft Sans Serif" pitchFamily="34" charset="0"/>
                <a:cs typeface="Microsoft Sans Serif" pitchFamily="34" charset="0"/>
              </a:rPr>
              <a:t>- Facilitate new discoveries</a:t>
            </a:r>
          </a:p>
          <a:p>
            <a:r>
              <a:rPr lang="en-US" dirty="0" smtClean="0">
                <a:latin typeface="Microsoft Sans Serif" pitchFamily="34" charset="0"/>
                <a:cs typeface="Microsoft Sans Serif" pitchFamily="34" charset="0"/>
              </a:rPr>
              <a:t>- Support Open Access</a:t>
            </a:r>
            <a:endParaRPr lang="en-US" sz="1200" dirty="0" smtClean="0">
              <a:latin typeface="Microsoft Sans Serif" pitchFamily="34" charset="0"/>
              <a:cs typeface="Microsoft Sans Serif" pitchFamily="34" charset="0"/>
            </a:endParaRPr>
          </a:p>
          <a:p>
            <a:endParaRPr lang="en-US" dirty="0"/>
          </a:p>
        </p:txBody>
      </p:sp>
      <p:sp>
        <p:nvSpPr>
          <p:cNvPr id="4" name="Slide Number Placeholder 3"/>
          <p:cNvSpPr>
            <a:spLocks noGrp="1"/>
          </p:cNvSpPr>
          <p:nvPr>
            <p:ph type="sldNum" sz="quarter" idx="10"/>
          </p:nvPr>
        </p:nvSpPr>
        <p:spPr/>
        <p:txBody>
          <a:bodyPr/>
          <a:lstStyle/>
          <a:p>
            <a:fld id="{A56A2080-85D3-4E35-BB08-8FE4D7F56BA0}" type="slidenum">
              <a:rPr lang="en-US" smtClean="0"/>
              <a:pPr/>
              <a:t>2</a:t>
            </a:fld>
            <a:endParaRPr lang="en-US"/>
          </a:p>
        </p:txBody>
      </p:sp>
    </p:spTree>
    <p:extLst>
      <p:ext uri="{BB962C8B-B14F-4D97-AF65-F5344CB8AC3E}">
        <p14:creationId xmlns:p14="http://schemas.microsoft.com/office/powerpoint/2010/main" val="3463922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2000" dirty="0" smtClean="0">
                <a:latin typeface="Microsoft Sans Serif" pitchFamily="34" charset="0"/>
                <a:cs typeface="Microsoft Sans Serif" pitchFamily="34" charset="0"/>
              </a:rPr>
              <a:t>File management</a:t>
            </a:r>
            <a:r>
              <a:rPr lang="en-US" sz="1200" b="0" i="0" u="none" strike="noStrike" kern="1200" dirty="0" smtClean="0">
                <a:solidFill>
                  <a:schemeClr val="tx1"/>
                </a:solidFill>
                <a:effectLst/>
                <a:latin typeface="+mn-lt"/>
                <a:ea typeface="+mn-ea"/>
                <a:cs typeface="+mn-cs"/>
              </a:rPr>
              <a:t> is a persistent problem within scholarly workflows - even with our personal devices, most</a:t>
            </a:r>
            <a:r>
              <a:rPr lang="en-US" sz="1200" b="0" i="0" u="none" strike="noStrike" kern="1200" baseline="0" dirty="0" smtClean="0">
                <a:solidFill>
                  <a:schemeClr val="tx1"/>
                </a:solidFill>
                <a:effectLst/>
                <a:latin typeface="+mn-lt"/>
                <a:ea typeface="+mn-ea"/>
                <a:cs typeface="+mn-cs"/>
              </a:rPr>
              <a:t> people don’t practice good file management, particularly for consistent naming and version control.</a:t>
            </a:r>
            <a:r>
              <a:rPr lang="en-US" sz="1200" b="0" i="0" u="none" strike="noStrike" kern="1200" dirty="0" smtClean="0">
                <a:solidFill>
                  <a:schemeClr val="tx1"/>
                </a:solidFill>
                <a:effectLst/>
                <a:latin typeface="+mn-lt"/>
                <a:ea typeface="+mn-ea"/>
                <a:cs typeface="+mn-cs"/>
              </a:rPr>
              <a:t>  The problem is only compounded with lab staff and research</a:t>
            </a:r>
            <a:r>
              <a:rPr lang="en-US" sz="1200" b="0" i="0" u="none" strike="noStrike" kern="1200" baseline="0" dirty="0" smtClean="0">
                <a:solidFill>
                  <a:schemeClr val="tx1"/>
                </a:solidFill>
                <a:effectLst/>
                <a:latin typeface="+mn-lt"/>
                <a:ea typeface="+mn-ea"/>
                <a:cs typeface="+mn-cs"/>
              </a:rPr>
              <a:t> assistant</a:t>
            </a:r>
            <a:r>
              <a:rPr lang="en-US" sz="1200" b="0" i="0" u="none" strike="noStrike" kern="1200" dirty="0" smtClean="0">
                <a:solidFill>
                  <a:schemeClr val="tx1"/>
                </a:solidFill>
                <a:effectLst/>
                <a:latin typeface="+mn-lt"/>
                <a:ea typeface="+mn-ea"/>
                <a:cs typeface="+mn-cs"/>
              </a:rPr>
              <a:t> turnover.  </a:t>
            </a:r>
          </a:p>
          <a:p>
            <a:pPr rtl="0"/>
            <a:endParaRPr lang="en-US" sz="2000" dirty="0" smtClean="0">
              <a:effectLst/>
            </a:endParaRPr>
          </a:p>
          <a:p>
            <a:pPr rtl="0"/>
            <a:r>
              <a:rPr lang="en-US" sz="1200" b="0" i="0" u="none" strike="noStrike" kern="1200" dirty="0" smtClean="0">
                <a:solidFill>
                  <a:schemeClr val="tx1"/>
                </a:solidFill>
                <a:effectLst/>
                <a:latin typeface="+mn-lt"/>
                <a:ea typeface="+mn-ea"/>
                <a:cs typeface="+mn-cs"/>
              </a:rPr>
              <a:t>Good file management requires thinking about how you and others can both easily find and make sense of your data files.</a:t>
            </a:r>
            <a:endParaRPr lang="en-US" sz="2000" dirty="0" smtClean="0">
              <a:effectLst/>
            </a:endParaRPr>
          </a:p>
        </p:txBody>
      </p:sp>
      <p:sp>
        <p:nvSpPr>
          <p:cNvPr id="4" name="Slide Number Placeholder 3"/>
          <p:cNvSpPr>
            <a:spLocks noGrp="1"/>
          </p:cNvSpPr>
          <p:nvPr>
            <p:ph type="sldNum" sz="quarter" idx="10"/>
          </p:nvPr>
        </p:nvSpPr>
        <p:spPr/>
        <p:txBody>
          <a:bodyPr/>
          <a:lstStyle/>
          <a:p>
            <a:fld id="{6C964B68-3891-4089-8B69-19BC7518567A}" type="slidenum">
              <a:rPr lang="en-US" smtClean="0"/>
              <a:pPr/>
              <a:t>20</a:t>
            </a:fld>
            <a:endParaRPr lang="en-US" dirty="0"/>
          </a:p>
        </p:txBody>
      </p:sp>
    </p:spTree>
    <p:extLst>
      <p:ext uri="{BB962C8B-B14F-4D97-AF65-F5344CB8AC3E}">
        <p14:creationId xmlns:p14="http://schemas.microsoft.com/office/powerpoint/2010/main" val="30467644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latin typeface="Microsoft Sans Serif" pitchFamily="34" charset="0"/>
                <a:cs typeface="Microsoft Sans Serif" pitchFamily="34" charset="0"/>
              </a:rPr>
              <a:t>This slide comes from a colleague at Northeastern University.  She looked at a sample of data files produced by students collecting data a bioscience lab.  </a:t>
            </a:r>
          </a:p>
          <a:p>
            <a:endParaRPr lang="en-US" sz="2000" dirty="0">
              <a:latin typeface="Microsoft Sans Serif" pitchFamily="34" charset="0"/>
              <a:cs typeface="Microsoft Sans Serif" pitchFamily="34" charset="0"/>
            </a:endParaRPr>
          </a:p>
          <a:p>
            <a:r>
              <a:rPr lang="en-US" sz="2000" dirty="0" smtClean="0">
                <a:latin typeface="Microsoft Sans Serif" pitchFamily="34" charset="0"/>
                <a:cs typeface="Microsoft Sans Serif" pitchFamily="34" charset="0"/>
              </a:rPr>
              <a:t>As you can see, their file naming conventions do not always take into consideration how someone not involved in a project will make sense of what is in the file.  </a:t>
            </a:r>
          </a:p>
          <a:p>
            <a:endParaRPr lang="en-US" sz="2000" dirty="0">
              <a:latin typeface="Microsoft Sans Serif" pitchFamily="34" charset="0"/>
              <a:cs typeface="Microsoft Sans Serif" pitchFamily="34" charset="0"/>
            </a:endParaRPr>
          </a:p>
          <a:p>
            <a:r>
              <a:rPr lang="en-US" sz="2000" dirty="0" smtClean="0">
                <a:latin typeface="Microsoft Sans Serif" pitchFamily="34" charset="0"/>
                <a:cs typeface="Microsoft Sans Serif" pitchFamily="34" charset="0"/>
              </a:rPr>
              <a:t>After some time, these files would probably not even make sense to the person involved in creating the file: what exactly is in awesome 2010, and what changed to make it </a:t>
            </a:r>
            <a:r>
              <a:rPr lang="en-US" sz="2000" dirty="0" err="1" smtClean="0">
                <a:latin typeface="Microsoft Sans Serif" pitchFamily="34" charset="0"/>
                <a:cs typeface="Microsoft Sans Serif" pitchFamily="34" charset="0"/>
              </a:rPr>
              <a:t>awesomer</a:t>
            </a:r>
            <a:r>
              <a:rPr lang="en-US" sz="2000" dirty="0" smtClean="0">
                <a:latin typeface="Microsoft Sans Serif" pitchFamily="34" charset="0"/>
                <a:cs typeface="Microsoft Sans Serif" pitchFamily="34" charset="0"/>
              </a:rPr>
              <a:t>!</a:t>
            </a:r>
            <a:endParaRPr lang="en-US" sz="2000" dirty="0">
              <a:latin typeface="Microsoft Sans Serif" pitchFamily="34" charset="0"/>
              <a:cs typeface="Microsoft Sans Serif" pitchFamily="34" charset="0"/>
            </a:endParaRPr>
          </a:p>
        </p:txBody>
      </p:sp>
      <p:sp>
        <p:nvSpPr>
          <p:cNvPr id="4" name="Slide Number Placeholder 3"/>
          <p:cNvSpPr>
            <a:spLocks noGrp="1"/>
          </p:cNvSpPr>
          <p:nvPr>
            <p:ph type="sldNum" sz="quarter" idx="10"/>
          </p:nvPr>
        </p:nvSpPr>
        <p:spPr/>
        <p:txBody>
          <a:bodyPr/>
          <a:lstStyle/>
          <a:p>
            <a:fld id="{6C964B68-3891-4089-8B69-19BC7518567A}" type="slidenum">
              <a:rPr lang="en-US" smtClean="0"/>
              <a:pPr/>
              <a:t>21</a:t>
            </a:fld>
            <a:endParaRPr lang="en-US" dirty="0"/>
          </a:p>
        </p:txBody>
      </p:sp>
    </p:spTree>
    <p:extLst>
      <p:ext uri="{BB962C8B-B14F-4D97-AF65-F5344CB8AC3E}">
        <p14:creationId xmlns:p14="http://schemas.microsoft.com/office/powerpoint/2010/main" val="2206831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latin typeface="Microsoft Sans Serif" pitchFamily="34" charset="0"/>
                <a:cs typeface="Microsoft Sans Serif" pitchFamily="34" charset="0"/>
              </a:rPr>
              <a:t>These are some best practices for creating file names.  Poorly constructed file names can cause issues when transferring files from one format to another, or to another operating system.  </a:t>
            </a:r>
          </a:p>
          <a:p>
            <a:endParaRPr lang="en-US" sz="2000" dirty="0">
              <a:latin typeface="Microsoft Sans Serif" pitchFamily="34" charset="0"/>
              <a:cs typeface="Microsoft Sans Serif" pitchFamily="34" charset="0"/>
            </a:endParaRPr>
          </a:p>
          <a:p>
            <a:r>
              <a:rPr lang="en-US" sz="2000" dirty="0" smtClean="0">
                <a:latin typeface="Microsoft Sans Serif" pitchFamily="34" charset="0"/>
                <a:cs typeface="Microsoft Sans Serif" pitchFamily="34" charset="0"/>
              </a:rPr>
              <a:t>For example, a researcher recently identified that when she moved files from </a:t>
            </a:r>
            <a:r>
              <a:rPr lang="en-US" sz="2000" dirty="0" err="1" smtClean="0">
                <a:latin typeface="Microsoft Sans Serif" pitchFamily="34" charset="0"/>
                <a:cs typeface="Microsoft Sans Serif" pitchFamily="34" charset="0"/>
              </a:rPr>
              <a:t>REDCap</a:t>
            </a:r>
            <a:r>
              <a:rPr lang="en-US" sz="2000" dirty="0" smtClean="0">
                <a:latin typeface="Microsoft Sans Serif" pitchFamily="34" charset="0"/>
                <a:cs typeface="Microsoft Sans Serif" pitchFamily="34" charset="0"/>
              </a:rPr>
              <a:t>™ to her analysis software, the dates were reformatted.  In addition, OS like Unix can have issues reading files with spaces or special characters.  A solution for dates has been developed by</a:t>
            </a:r>
            <a:r>
              <a:rPr lang="en-US" sz="2000" baseline="0" dirty="0" smtClean="0">
                <a:latin typeface="Microsoft Sans Serif" pitchFamily="34" charset="0"/>
                <a:cs typeface="Microsoft Sans Serif" pitchFamily="34" charset="0"/>
              </a:rPr>
              <a:t> ISO.</a:t>
            </a:r>
            <a:endParaRPr lang="en-US" sz="2000" dirty="0">
              <a:latin typeface="Microsoft Sans Serif" pitchFamily="34" charset="0"/>
              <a:cs typeface="Microsoft Sans Serif" pitchFamily="34" charset="0"/>
            </a:endParaRPr>
          </a:p>
        </p:txBody>
      </p:sp>
      <p:sp>
        <p:nvSpPr>
          <p:cNvPr id="4" name="Slide Number Placeholder 3"/>
          <p:cNvSpPr>
            <a:spLocks noGrp="1"/>
          </p:cNvSpPr>
          <p:nvPr>
            <p:ph type="sldNum" sz="quarter" idx="10"/>
          </p:nvPr>
        </p:nvSpPr>
        <p:spPr/>
        <p:txBody>
          <a:bodyPr/>
          <a:lstStyle/>
          <a:p>
            <a:fld id="{6C964B68-3891-4089-8B69-19BC7518567A}" type="slidenum">
              <a:rPr lang="en-US" smtClean="0"/>
              <a:pPr/>
              <a:t>22</a:t>
            </a:fld>
            <a:endParaRPr lang="en-US"/>
          </a:p>
        </p:txBody>
      </p:sp>
    </p:spTree>
    <p:extLst>
      <p:ext uri="{BB962C8B-B14F-4D97-AF65-F5344CB8AC3E}">
        <p14:creationId xmlns:p14="http://schemas.microsoft.com/office/powerpoint/2010/main" val="18520506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latin typeface="Microsoft Sans Serif" pitchFamily="34" charset="0"/>
                <a:cs typeface="Microsoft Sans Serif" pitchFamily="34" charset="0"/>
              </a:rPr>
              <a:t>Librarians have a lot of experience with records management, and we invite you to seek our assistance with planning for the organization and labeling of your files, folders and directories.  </a:t>
            </a:r>
          </a:p>
          <a:p>
            <a:endParaRPr lang="en-US" sz="2000" dirty="0">
              <a:latin typeface="Microsoft Sans Serif" pitchFamily="34" charset="0"/>
              <a:cs typeface="Microsoft Sans Serif" pitchFamily="34" charset="0"/>
            </a:endParaRPr>
          </a:p>
          <a:p>
            <a:r>
              <a:rPr lang="en-US" sz="2000" dirty="0" smtClean="0">
                <a:latin typeface="Microsoft Sans Serif" pitchFamily="34" charset="0"/>
                <a:cs typeface="Microsoft Sans Serif" pitchFamily="34" charset="0"/>
              </a:rPr>
              <a:t>Many labs have to create systems to track thousands of samples and slides scattered across several freezers, their associated digital files such as images and experimental measures and observations, and then map these with the experiment documentation they are associated with in the paper of e-lab notebook.</a:t>
            </a:r>
            <a:endParaRPr lang="en-US" sz="2000" dirty="0">
              <a:latin typeface="Microsoft Sans Serif" pitchFamily="34" charset="0"/>
              <a:cs typeface="Microsoft Sans Serif" pitchFamily="34" charset="0"/>
            </a:endParaRPr>
          </a:p>
        </p:txBody>
      </p:sp>
      <p:sp>
        <p:nvSpPr>
          <p:cNvPr id="4" name="Slide Number Placeholder 3"/>
          <p:cNvSpPr>
            <a:spLocks noGrp="1"/>
          </p:cNvSpPr>
          <p:nvPr>
            <p:ph type="sldNum" sz="quarter" idx="10"/>
          </p:nvPr>
        </p:nvSpPr>
        <p:spPr/>
        <p:txBody>
          <a:bodyPr/>
          <a:lstStyle/>
          <a:p>
            <a:fld id="{6C964B68-3891-4089-8B69-19BC7518567A}" type="slidenum">
              <a:rPr lang="en-US" smtClean="0"/>
              <a:pPr/>
              <a:t>23</a:t>
            </a:fld>
            <a:endParaRPr lang="en-US"/>
          </a:p>
        </p:txBody>
      </p:sp>
    </p:spTree>
    <p:extLst>
      <p:ext uri="{BB962C8B-B14F-4D97-AF65-F5344CB8AC3E}">
        <p14:creationId xmlns:p14="http://schemas.microsoft.com/office/powerpoint/2010/main" val="28660407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File Management is closely related to Metadata.  Thanks to Edward Snowden, many Americans are now familiar with the term metadata - it used to be a term only a librarian could love.</a:t>
            </a:r>
            <a:endParaRPr lang="en-US" sz="2000" dirty="0" smtClean="0">
              <a:effectLst/>
            </a:endParaRPr>
          </a:p>
          <a:p>
            <a:pPr rtl="0"/>
            <a:r>
              <a:rPr lang="en-US" sz="1200" b="0" i="0" u="none" strike="noStrike" kern="1200" dirty="0" smtClean="0">
                <a:solidFill>
                  <a:schemeClr val="tx1"/>
                </a:solidFill>
                <a:effectLst/>
                <a:latin typeface="+mn-lt"/>
                <a:ea typeface="+mn-ea"/>
                <a:cs typeface="+mn-cs"/>
              </a:rPr>
              <a:t>We often describe metadata as “data about data,” and largely, that still works.  Good metadata are simply descriptors that can help you record information and create labels to catalog and make sense of your data.</a:t>
            </a:r>
          </a:p>
          <a:p>
            <a:pPr rtl="0"/>
            <a:endParaRPr lang="en-US" sz="2000" dirty="0">
              <a:latin typeface="Microsoft Sans Serif" pitchFamily="34" charset="0"/>
              <a:cs typeface="Microsoft Sans Serif" pitchFamily="34" charset="0"/>
            </a:endParaRPr>
          </a:p>
          <a:p>
            <a:r>
              <a:rPr lang="en-US" sz="2000" dirty="0" smtClean="0">
                <a:latin typeface="Microsoft Sans Serif" pitchFamily="34" charset="0"/>
                <a:cs typeface="Microsoft Sans Serif" pitchFamily="34" charset="0"/>
              </a:rPr>
              <a:t>Metadata standards can be used to describe the data’s field labels, their values, elements and parameters, and they can also describe the nature of the files that are produced, such as how many bytes, the format, the software used to create the file, the version, and who created it.</a:t>
            </a:r>
            <a:endParaRPr lang="en-US" sz="2000" dirty="0">
              <a:latin typeface="Microsoft Sans Serif" pitchFamily="34" charset="0"/>
              <a:cs typeface="Microsoft Sans Serif" pitchFamily="34" charset="0"/>
            </a:endParaRPr>
          </a:p>
        </p:txBody>
      </p:sp>
      <p:sp>
        <p:nvSpPr>
          <p:cNvPr id="4" name="Slide Number Placeholder 3"/>
          <p:cNvSpPr>
            <a:spLocks noGrp="1"/>
          </p:cNvSpPr>
          <p:nvPr>
            <p:ph type="sldNum" sz="quarter" idx="10"/>
          </p:nvPr>
        </p:nvSpPr>
        <p:spPr/>
        <p:txBody>
          <a:bodyPr/>
          <a:lstStyle/>
          <a:p>
            <a:fld id="{6C964B68-3891-4089-8B69-19BC7518567A}" type="slidenum">
              <a:rPr lang="en-US" smtClean="0"/>
              <a:pPr/>
              <a:t>24</a:t>
            </a:fld>
            <a:endParaRPr lang="en-US"/>
          </a:p>
        </p:txBody>
      </p:sp>
    </p:spTree>
    <p:extLst>
      <p:ext uri="{BB962C8B-B14F-4D97-AF65-F5344CB8AC3E}">
        <p14:creationId xmlns:p14="http://schemas.microsoft.com/office/powerpoint/2010/main" val="11231161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latin typeface="Microsoft Sans Serif" pitchFamily="34" charset="0"/>
                <a:cs typeface="Microsoft Sans Serif" pitchFamily="34" charset="0"/>
              </a:rPr>
              <a:t>Here is an example of metadata collected about a data set.  It states who created the file and when, the format, and descriptive information about the data and its location.</a:t>
            </a:r>
            <a:endParaRPr lang="en-US" sz="2000" dirty="0">
              <a:latin typeface="Microsoft Sans Serif" pitchFamily="34" charset="0"/>
              <a:cs typeface="Microsoft Sans Serif" pitchFamily="34" charset="0"/>
            </a:endParaRPr>
          </a:p>
        </p:txBody>
      </p:sp>
      <p:sp>
        <p:nvSpPr>
          <p:cNvPr id="4" name="Slide Number Placeholder 3"/>
          <p:cNvSpPr>
            <a:spLocks noGrp="1"/>
          </p:cNvSpPr>
          <p:nvPr>
            <p:ph type="sldNum" sz="quarter" idx="10"/>
          </p:nvPr>
        </p:nvSpPr>
        <p:spPr/>
        <p:txBody>
          <a:bodyPr/>
          <a:lstStyle/>
          <a:p>
            <a:fld id="{6C964B68-3891-4089-8B69-19BC7518567A}" type="slidenum">
              <a:rPr lang="en-US" smtClean="0"/>
              <a:pPr/>
              <a:t>25</a:t>
            </a:fld>
            <a:endParaRPr lang="en-US"/>
          </a:p>
        </p:txBody>
      </p:sp>
    </p:spTree>
    <p:extLst>
      <p:ext uri="{BB962C8B-B14F-4D97-AF65-F5344CB8AC3E}">
        <p14:creationId xmlns:p14="http://schemas.microsoft.com/office/powerpoint/2010/main" val="15477474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This second example was created using a standard called DDI, which is being used primarily by social science researchers in Europe, Canada, and Australia (where this example comes from).  It’s also being used by ICPSR and some social science research institutes at </a:t>
            </a:r>
            <a:r>
              <a:rPr lang="en-US" sz="1200" b="0" i="0" u="none" strike="noStrike" kern="1200" dirty="0" err="1" smtClean="0">
                <a:solidFill>
                  <a:schemeClr val="tx1"/>
                </a:solidFill>
                <a:effectLst/>
                <a:latin typeface="+mn-lt"/>
                <a:ea typeface="+mn-ea"/>
                <a:cs typeface="+mn-cs"/>
              </a:rPr>
              <a:t>UofM</a:t>
            </a:r>
            <a:r>
              <a:rPr lang="en-US" sz="1200" b="0" i="0" u="none" strike="noStrike" kern="1200" dirty="0" smtClean="0">
                <a:solidFill>
                  <a:schemeClr val="tx1"/>
                </a:solidFill>
                <a:effectLst/>
                <a:latin typeface="+mn-lt"/>
                <a:ea typeface="+mn-ea"/>
                <a:cs typeface="+mn-cs"/>
              </a:rPr>
              <a:t>, so it’s getting some traction here in the US.  </a:t>
            </a: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This is only a snapshot of the record - there’s a lot more metadata for each dataset than what you see here.</a:t>
            </a:r>
            <a:endParaRPr lang="en-US" dirty="0"/>
          </a:p>
        </p:txBody>
      </p:sp>
      <p:sp>
        <p:nvSpPr>
          <p:cNvPr id="4" name="Slide Number Placeholder 3"/>
          <p:cNvSpPr>
            <a:spLocks noGrp="1"/>
          </p:cNvSpPr>
          <p:nvPr>
            <p:ph type="sldNum" sz="quarter" idx="10"/>
          </p:nvPr>
        </p:nvSpPr>
        <p:spPr/>
        <p:txBody>
          <a:bodyPr/>
          <a:lstStyle/>
          <a:p>
            <a:fld id="{6C964B68-3891-4089-8B69-19BC7518567A}" type="slidenum">
              <a:rPr lang="en-US" smtClean="0"/>
              <a:pPr/>
              <a:t>26</a:t>
            </a:fld>
            <a:endParaRPr lang="en-US"/>
          </a:p>
        </p:txBody>
      </p:sp>
    </p:spTree>
    <p:extLst>
      <p:ext uri="{BB962C8B-B14F-4D97-AF65-F5344CB8AC3E}">
        <p14:creationId xmlns:p14="http://schemas.microsoft.com/office/powerpoint/2010/main" val="16279115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latin typeface="Microsoft Sans Serif" pitchFamily="34" charset="0"/>
                <a:cs typeface="Microsoft Sans Serif" pitchFamily="34" charset="0"/>
              </a:rPr>
              <a:t>Here are some best practices for using metadata to help someone make sense of your data.  </a:t>
            </a:r>
            <a:endParaRPr lang="en-US" sz="2000" dirty="0">
              <a:latin typeface="Microsoft Sans Serif" pitchFamily="34" charset="0"/>
              <a:cs typeface="Microsoft Sans Serif" pitchFamily="34" charset="0"/>
            </a:endParaRPr>
          </a:p>
        </p:txBody>
      </p:sp>
      <p:sp>
        <p:nvSpPr>
          <p:cNvPr id="4" name="Slide Number Placeholder 3"/>
          <p:cNvSpPr>
            <a:spLocks noGrp="1"/>
          </p:cNvSpPr>
          <p:nvPr>
            <p:ph type="sldNum" sz="quarter" idx="10"/>
          </p:nvPr>
        </p:nvSpPr>
        <p:spPr/>
        <p:txBody>
          <a:bodyPr/>
          <a:lstStyle/>
          <a:p>
            <a:fld id="{6C964B68-3891-4089-8B69-19BC7518567A}" type="slidenum">
              <a:rPr lang="en-US" smtClean="0"/>
              <a:pPr/>
              <a:t>27</a:t>
            </a:fld>
            <a:endParaRPr lang="en-US"/>
          </a:p>
        </p:txBody>
      </p:sp>
    </p:spTree>
    <p:extLst>
      <p:ext uri="{BB962C8B-B14F-4D97-AF65-F5344CB8AC3E}">
        <p14:creationId xmlns:p14="http://schemas.microsoft.com/office/powerpoint/2010/main" val="1852050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latin typeface="Microsoft Sans Serif" pitchFamily="34" charset="0"/>
                <a:cs typeface="Microsoft Sans Serif" pitchFamily="34" charset="0"/>
              </a:rPr>
              <a:t>Here is a list of common metadata fields associated with a data set.  </a:t>
            </a:r>
            <a:endParaRPr lang="en-US" sz="2000" kern="1200" dirty="0" smtClean="0">
              <a:solidFill>
                <a:schemeClr val="tx1"/>
              </a:solidFill>
              <a:effectLst/>
              <a:latin typeface="Microsoft Sans Serif" pitchFamily="34" charset="0"/>
              <a:cs typeface="Microsoft Sans Serif" pitchFamily="34" charset="0"/>
            </a:endParaRPr>
          </a:p>
          <a:p>
            <a:endParaRPr lang="en-US" b="1" dirty="0"/>
          </a:p>
          <a:p>
            <a:endParaRPr lang="en-US" sz="1200" b="1" kern="1200" dirty="0" smtClean="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endParaRPr lang="en-US" dirty="0" smtClean="0"/>
          </a:p>
          <a:p>
            <a:fld id="{6C964B68-3891-4089-8B69-19BC7518567A}" type="slidenum">
              <a:rPr lang="en-US" smtClean="0"/>
              <a:pPr/>
              <a:t>28</a:t>
            </a:fld>
            <a:endParaRPr lang="en-US" dirty="0"/>
          </a:p>
        </p:txBody>
      </p:sp>
    </p:spTree>
    <p:extLst>
      <p:ext uri="{BB962C8B-B14F-4D97-AF65-F5344CB8AC3E}">
        <p14:creationId xmlns:p14="http://schemas.microsoft.com/office/powerpoint/2010/main" val="22540077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Microsoft Sans Serif" pitchFamily="34" charset="0"/>
                <a:cs typeface="Microsoft Sans Serif" pitchFamily="34" charset="0"/>
              </a:rPr>
              <a:t>Contact us for help with annotating your data and making it searchable and discoverable.</a:t>
            </a:r>
            <a:r>
              <a:rPr lang="en-US" sz="2000" baseline="0" dirty="0" smtClean="0">
                <a:latin typeface="Microsoft Sans Serif" pitchFamily="34" charset="0"/>
                <a:cs typeface="Microsoft Sans Serif" pitchFamily="34" charset="0"/>
              </a:rPr>
              <a:t>  </a:t>
            </a:r>
            <a:r>
              <a:rPr lang="en-US" sz="1200" b="0" i="0" u="none" strike="noStrike" kern="1200" dirty="0" smtClean="0">
                <a:solidFill>
                  <a:schemeClr val="tx1"/>
                </a:solidFill>
                <a:effectLst/>
                <a:latin typeface="+mn-lt"/>
                <a:ea typeface="+mn-ea"/>
                <a:cs typeface="+mn-cs"/>
              </a:rPr>
              <a:t>We can help you choose a metadata standard</a:t>
            </a:r>
            <a:r>
              <a:rPr lang="en-US" sz="1200" b="0" i="0" u="none" strike="noStrike" kern="1200" baseline="0" dirty="0" smtClean="0">
                <a:solidFill>
                  <a:schemeClr val="tx1"/>
                </a:solidFill>
                <a:effectLst/>
                <a:latin typeface="+mn-lt"/>
                <a:ea typeface="+mn-ea"/>
                <a:cs typeface="+mn-cs"/>
              </a:rPr>
              <a:t> to use</a:t>
            </a:r>
            <a:r>
              <a:rPr lang="en-US" sz="1200" b="0" i="0" u="none" strike="noStrike" kern="1200" dirty="0" smtClean="0">
                <a:solidFill>
                  <a:schemeClr val="tx1"/>
                </a:solidFill>
                <a:effectLst/>
                <a:latin typeface="+mn-lt"/>
                <a:ea typeface="+mn-ea"/>
                <a:cs typeface="+mn-cs"/>
              </a:rPr>
              <a:t> (Dublin Core, DDI) or come up with original metadata fields.</a:t>
            </a:r>
            <a:endParaRPr lang="en-US" sz="2000" dirty="0" smtClean="0">
              <a:latin typeface="Microsoft Sans Serif" pitchFamily="34" charset="0"/>
              <a:cs typeface="Microsoft Sans Serif" pitchFamily="34" charset="0"/>
            </a:endParaRPr>
          </a:p>
        </p:txBody>
      </p:sp>
      <p:sp>
        <p:nvSpPr>
          <p:cNvPr id="4" name="Slide Number Placeholder 3"/>
          <p:cNvSpPr>
            <a:spLocks noGrp="1"/>
          </p:cNvSpPr>
          <p:nvPr>
            <p:ph type="sldNum" sz="quarter" idx="10"/>
          </p:nvPr>
        </p:nvSpPr>
        <p:spPr/>
        <p:txBody>
          <a:bodyPr/>
          <a:lstStyle/>
          <a:p>
            <a:fld id="{6C964B68-3891-4089-8B69-19BC7518567A}" type="slidenum">
              <a:rPr lang="en-US" smtClean="0"/>
              <a:pPr/>
              <a:t>29</a:t>
            </a:fld>
            <a:endParaRPr lang="en-US"/>
          </a:p>
        </p:txBody>
      </p:sp>
    </p:spTree>
    <p:extLst>
      <p:ext uri="{BB962C8B-B14F-4D97-AF65-F5344CB8AC3E}">
        <p14:creationId xmlns:p14="http://schemas.microsoft.com/office/powerpoint/2010/main" val="546189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200" b="0" i="0" u="none" strike="noStrike" kern="1200" dirty="0" smtClean="0">
                <a:solidFill>
                  <a:schemeClr val="tx1"/>
                </a:solidFill>
                <a:effectLst/>
                <a:latin typeface="+mn-lt"/>
                <a:ea typeface="+mn-ea"/>
                <a:cs typeface="+mn-cs"/>
              </a:rPr>
              <a:t>Research at Brandeis generates many different types of data, all come with documentation.  This list is by no means comprehensive</a:t>
            </a:r>
            <a:r>
              <a:rPr lang="en-US" sz="1200" b="0" i="0" u="none" strike="noStrike" kern="1200" baseline="0" dirty="0" smtClean="0">
                <a:solidFill>
                  <a:schemeClr val="tx1"/>
                </a:solidFill>
                <a:effectLst/>
                <a:latin typeface="+mn-lt"/>
                <a:ea typeface="+mn-ea"/>
                <a:cs typeface="+mn-cs"/>
              </a:rPr>
              <a:t> but still illustrates some of the variety, from qualitative data such as subject interviews to what could be purely numerical experimental results from physics.  The tools used to generate data are equally important.  Knowing what equipment software an instrument used or the exact code used to run an analysis is critical to reproducibility.</a:t>
            </a:r>
          </a:p>
          <a:p>
            <a:pPr defTabSz="931774">
              <a:defRPr/>
            </a:pPr>
            <a:endParaRPr lang="en-US" dirty="0" smtClean="0">
              <a:latin typeface="Microsoft Sans Serif" pitchFamily="34" charset="0"/>
              <a:cs typeface="Microsoft Sans Serif" pitchFamily="34" charset="0"/>
            </a:endParaRPr>
          </a:p>
          <a:p>
            <a:pPr defTabSz="931774">
              <a:defRPr/>
            </a:pPr>
            <a:r>
              <a:rPr lang="en-US" dirty="0" smtClean="0">
                <a:latin typeface="Microsoft Sans Serif" pitchFamily="34" charset="0"/>
                <a:cs typeface="Microsoft Sans Serif" pitchFamily="34" charset="0"/>
              </a:rPr>
              <a:t>University of Virginia </a:t>
            </a:r>
            <a:r>
              <a:rPr lang="en-US" dirty="0" smtClean="0">
                <a:latin typeface="Microsoft Sans Serif" pitchFamily="34" charset="0"/>
                <a:cs typeface="Microsoft Sans Serif" pitchFamily="34" charset="0"/>
                <a:hlinkClick r:id="rId3"/>
              </a:rPr>
              <a:t>“What is Research Data?”</a:t>
            </a:r>
            <a:endParaRPr lang="en-US" dirty="0" smtClean="0">
              <a:latin typeface="Microsoft Sans Serif" pitchFamily="34" charset="0"/>
              <a:cs typeface="Microsoft Sans Serif" pitchFamily="34" charset="0"/>
            </a:endParaRPr>
          </a:p>
          <a:p>
            <a:pPr defTabSz="931774">
              <a:defRPr/>
            </a:pPr>
            <a:endParaRPr lang="en-US" dirty="0" smtClean="0">
              <a:latin typeface="Microsoft Sans Serif" pitchFamily="34" charset="0"/>
              <a:cs typeface="Microsoft Sans Serif" pitchFamily="34" charset="0"/>
            </a:endParaRPr>
          </a:p>
          <a:p>
            <a:r>
              <a:rPr lang="en-US" baseline="0" dirty="0" smtClean="0">
                <a:latin typeface="Microsoft Sans Serif" pitchFamily="34" charset="0"/>
                <a:cs typeface="Microsoft Sans Serif" pitchFamily="34" charset="0"/>
              </a:rPr>
              <a:t>Module 2 of the NECDMC curriculum covers much more about the various types and formats for research data. </a:t>
            </a:r>
            <a:r>
              <a:rPr lang="en-US" dirty="0" smtClean="0">
                <a:latin typeface="Microsoft Sans Serif" pitchFamily="34" charset="0"/>
                <a:cs typeface="Microsoft Sans Serif" pitchFamily="34" charset="0"/>
              </a:rPr>
              <a:t>More examples of types of data include:</a:t>
            </a:r>
            <a:endParaRPr lang="en-US" dirty="0">
              <a:latin typeface="Microsoft Sans Serif" pitchFamily="34" charset="0"/>
              <a:cs typeface="Microsoft Sans Serif" pitchFamily="34" charset="0"/>
            </a:endParaRPr>
          </a:p>
          <a:p>
            <a:r>
              <a:rPr lang="en-US" dirty="0">
                <a:latin typeface="Microsoft Sans Serif" pitchFamily="34" charset="0"/>
                <a:cs typeface="Microsoft Sans Serif" pitchFamily="34" charset="0"/>
              </a:rPr>
              <a:t>Documents (text, Word), spreadsheets</a:t>
            </a:r>
          </a:p>
          <a:p>
            <a:r>
              <a:rPr lang="en-US" dirty="0">
                <a:latin typeface="Microsoft Sans Serif" pitchFamily="34" charset="0"/>
                <a:cs typeface="Microsoft Sans Serif" pitchFamily="34" charset="0"/>
              </a:rPr>
              <a:t>Laboratory notebooks, field notebooks, diaries</a:t>
            </a:r>
          </a:p>
          <a:p>
            <a:r>
              <a:rPr lang="en-US" dirty="0">
                <a:latin typeface="Microsoft Sans Serif" pitchFamily="34" charset="0"/>
                <a:cs typeface="Microsoft Sans Serif" pitchFamily="34" charset="0"/>
              </a:rPr>
              <a:t>Questionnaires, transcripts, codebooks</a:t>
            </a:r>
          </a:p>
          <a:p>
            <a:r>
              <a:rPr lang="en-US" dirty="0">
                <a:latin typeface="Microsoft Sans Serif" pitchFamily="34" charset="0"/>
                <a:cs typeface="Microsoft Sans Serif" pitchFamily="34" charset="0"/>
              </a:rPr>
              <a:t>Survey responses</a:t>
            </a:r>
          </a:p>
          <a:p>
            <a:r>
              <a:rPr lang="en-US" dirty="0">
                <a:latin typeface="Microsoft Sans Serif" pitchFamily="34" charset="0"/>
                <a:cs typeface="Microsoft Sans Serif" pitchFamily="34" charset="0"/>
              </a:rPr>
              <a:t>Health indicators such as blood cell counts, vital signs</a:t>
            </a:r>
          </a:p>
          <a:p>
            <a:r>
              <a:rPr lang="en-US" dirty="0">
                <a:latin typeface="Microsoft Sans Serif" pitchFamily="34" charset="0"/>
                <a:cs typeface="Microsoft Sans Serif" pitchFamily="34" charset="0"/>
              </a:rPr>
              <a:t>Audio and video recordings</a:t>
            </a:r>
          </a:p>
          <a:p>
            <a:r>
              <a:rPr lang="en-US" dirty="0">
                <a:latin typeface="Microsoft Sans Serif" pitchFamily="34" charset="0"/>
                <a:cs typeface="Microsoft Sans Serif" pitchFamily="34" charset="0"/>
              </a:rPr>
              <a:t>Images, films</a:t>
            </a:r>
          </a:p>
          <a:p>
            <a:r>
              <a:rPr lang="en-US" dirty="0">
                <a:latin typeface="Microsoft Sans Serif" pitchFamily="34" charset="0"/>
                <a:cs typeface="Microsoft Sans Serif" pitchFamily="34" charset="0"/>
              </a:rPr>
              <a:t>Protein or genetic sequences</a:t>
            </a:r>
          </a:p>
          <a:p>
            <a:r>
              <a:rPr lang="en-US" dirty="0">
                <a:latin typeface="Microsoft Sans Serif" pitchFamily="34" charset="0"/>
                <a:cs typeface="Microsoft Sans Serif" pitchFamily="34" charset="0"/>
              </a:rPr>
              <a:t>Spectra</a:t>
            </a:r>
          </a:p>
          <a:p>
            <a:r>
              <a:rPr lang="en-US" dirty="0">
                <a:latin typeface="Microsoft Sans Serif" pitchFamily="34" charset="0"/>
                <a:cs typeface="Microsoft Sans Serif" pitchFamily="34" charset="0"/>
              </a:rPr>
              <a:t>Test responses</a:t>
            </a:r>
          </a:p>
          <a:p>
            <a:r>
              <a:rPr lang="en-US" dirty="0">
                <a:latin typeface="Microsoft Sans Serif" pitchFamily="34" charset="0"/>
                <a:cs typeface="Microsoft Sans Serif" pitchFamily="34" charset="0"/>
              </a:rPr>
              <a:t>Slides, artifacts, specimens, samples</a:t>
            </a:r>
          </a:p>
          <a:p>
            <a:r>
              <a:rPr lang="en-US" dirty="0">
                <a:latin typeface="Microsoft Sans Serif" pitchFamily="34" charset="0"/>
                <a:cs typeface="Microsoft Sans Serif" pitchFamily="34" charset="0"/>
              </a:rPr>
              <a:t>Database contents (video, audio, text, images)</a:t>
            </a:r>
          </a:p>
          <a:p>
            <a:r>
              <a:rPr lang="en-US" dirty="0">
                <a:latin typeface="Microsoft Sans Serif" pitchFamily="34" charset="0"/>
                <a:cs typeface="Microsoft Sans Serif" pitchFamily="34" charset="0"/>
              </a:rPr>
              <a:t>Models, algorithms, scripts</a:t>
            </a:r>
          </a:p>
          <a:p>
            <a:r>
              <a:rPr lang="en-US" dirty="0">
                <a:latin typeface="Microsoft Sans Serif" pitchFamily="34" charset="0"/>
                <a:cs typeface="Microsoft Sans Serif" pitchFamily="34" charset="0"/>
              </a:rPr>
              <a:t>Software code, software for simulation</a:t>
            </a:r>
          </a:p>
          <a:p>
            <a:r>
              <a:rPr lang="en-US" dirty="0">
                <a:latin typeface="Microsoft Sans Serif" pitchFamily="34" charset="0"/>
                <a:cs typeface="Microsoft Sans Serif" pitchFamily="34" charset="0"/>
              </a:rPr>
              <a:t>Methodologies and </a:t>
            </a:r>
            <a:r>
              <a:rPr lang="en-US" dirty="0" smtClean="0">
                <a:latin typeface="Microsoft Sans Serif" pitchFamily="34" charset="0"/>
                <a:cs typeface="Microsoft Sans Serif" pitchFamily="34" charset="0"/>
              </a:rPr>
              <a:t>workflows</a:t>
            </a:r>
          </a:p>
          <a:p>
            <a:r>
              <a:rPr lang="en-US" dirty="0" smtClean="0">
                <a:latin typeface="Microsoft Sans Serif" pitchFamily="34" charset="0"/>
                <a:cs typeface="Microsoft Sans Serif" pitchFamily="34" charset="0"/>
              </a:rPr>
              <a:t>(credit: http</a:t>
            </a:r>
            <a:r>
              <a:rPr lang="en-US" dirty="0">
                <a:latin typeface="Microsoft Sans Serif" pitchFamily="34" charset="0"/>
                <a:cs typeface="Microsoft Sans Serif" pitchFamily="34" charset="0"/>
              </a:rPr>
              <a:t>://library.uoregon.edu/datamanagement/datadefined.html).</a:t>
            </a:r>
          </a:p>
          <a:p>
            <a:endParaRPr lang="en-US" dirty="0"/>
          </a:p>
        </p:txBody>
      </p:sp>
      <p:sp>
        <p:nvSpPr>
          <p:cNvPr id="4" name="Slide Number Placeholder 3"/>
          <p:cNvSpPr>
            <a:spLocks noGrp="1"/>
          </p:cNvSpPr>
          <p:nvPr>
            <p:ph type="sldNum" sz="quarter" idx="10"/>
          </p:nvPr>
        </p:nvSpPr>
        <p:spPr/>
        <p:txBody>
          <a:bodyPr/>
          <a:lstStyle/>
          <a:p>
            <a:fld id="{A56A2080-85D3-4E35-BB08-8FE4D7F56BA0}" type="slidenum">
              <a:rPr lang="en-US" smtClean="0"/>
              <a:pPr/>
              <a:t>3</a:t>
            </a:fld>
            <a:endParaRPr lang="en-US"/>
          </a:p>
        </p:txBody>
      </p:sp>
    </p:spTree>
    <p:extLst>
      <p:ext uri="{BB962C8B-B14F-4D97-AF65-F5344CB8AC3E}">
        <p14:creationId xmlns:p14="http://schemas.microsoft.com/office/powerpoint/2010/main" val="2907338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latin typeface="Microsoft Sans Serif" pitchFamily="34" charset="0"/>
                <a:cs typeface="Microsoft Sans Serif" pitchFamily="34" charset="0"/>
              </a:rPr>
              <a:t>Here are some important</a:t>
            </a:r>
            <a:r>
              <a:rPr lang="en-US" sz="2000" baseline="0" dirty="0" smtClean="0">
                <a:latin typeface="Microsoft Sans Serif" pitchFamily="34" charset="0"/>
                <a:cs typeface="Microsoft Sans Serif" pitchFamily="34" charset="0"/>
              </a:rPr>
              <a:t> aspects of data management, made more complicated by the fact that everyone in your research group should be following the same protocol.  Make time to </a:t>
            </a:r>
            <a:r>
              <a:rPr lang="en-US" sz="2000" dirty="0" smtClean="0">
                <a:latin typeface="Microsoft Sans Serif" pitchFamily="34" charset="0"/>
                <a:cs typeface="Microsoft Sans Serif" pitchFamily="34" charset="0"/>
              </a:rPr>
              <a:t>discuss your current practices</a:t>
            </a:r>
            <a:r>
              <a:rPr lang="en-US" sz="2000" baseline="0" dirty="0" smtClean="0">
                <a:latin typeface="Microsoft Sans Serif" pitchFamily="34" charset="0"/>
                <a:cs typeface="Microsoft Sans Serif" pitchFamily="34" charset="0"/>
              </a:rPr>
              <a:t> as a research group and to train new team members.</a:t>
            </a:r>
            <a:endParaRPr lang="en-US" sz="2000" dirty="0">
              <a:latin typeface="Microsoft Sans Serif" pitchFamily="34" charset="0"/>
              <a:cs typeface="Microsoft Sans Serif" pitchFamily="34" charset="0"/>
            </a:endParaRPr>
          </a:p>
        </p:txBody>
      </p:sp>
      <p:sp>
        <p:nvSpPr>
          <p:cNvPr id="4" name="Slide Number Placeholder 3"/>
          <p:cNvSpPr>
            <a:spLocks noGrp="1"/>
          </p:cNvSpPr>
          <p:nvPr>
            <p:ph type="sldNum" sz="quarter" idx="10"/>
          </p:nvPr>
        </p:nvSpPr>
        <p:spPr/>
        <p:txBody>
          <a:bodyPr/>
          <a:lstStyle/>
          <a:p>
            <a:fld id="{6C964B68-3891-4089-8B69-19BC7518567A}" type="slidenum">
              <a:rPr lang="en-US" smtClean="0"/>
              <a:pPr/>
              <a:t>30</a:t>
            </a:fld>
            <a:endParaRPr lang="en-US"/>
          </a:p>
        </p:txBody>
      </p:sp>
    </p:spTree>
    <p:extLst>
      <p:ext uri="{BB962C8B-B14F-4D97-AF65-F5344CB8AC3E}">
        <p14:creationId xmlns:p14="http://schemas.microsoft.com/office/powerpoint/2010/main" val="20651771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304800"/>
            <a:ext cx="4648200" cy="3486150"/>
          </a:xfrm>
        </p:spPr>
      </p:sp>
      <p:sp>
        <p:nvSpPr>
          <p:cNvPr id="3" name="Notes Placeholder 2"/>
          <p:cNvSpPr>
            <a:spLocks noGrp="1"/>
          </p:cNvSpPr>
          <p:nvPr>
            <p:ph type="body" idx="1"/>
          </p:nvPr>
        </p:nvSpPr>
        <p:spPr>
          <a:xfrm>
            <a:off x="762000" y="3886200"/>
            <a:ext cx="5608320" cy="4183380"/>
          </a:xfrm>
        </p:spPr>
        <p:txBody>
          <a:bodyPr/>
          <a:lstStyle/>
          <a:p>
            <a:r>
              <a:rPr lang="en-US" sz="2000" dirty="0" smtClean="0">
                <a:latin typeface="Microsoft Sans Serif" pitchFamily="34" charset="0"/>
                <a:cs typeface="Microsoft Sans Serif" pitchFamily="34" charset="0"/>
              </a:rPr>
              <a:t>Dr. Moore  </a:t>
            </a:r>
            <a:r>
              <a:rPr lang="en-US" sz="2000" baseline="0" dirty="0" smtClean="0">
                <a:latin typeface="Microsoft Sans Serif" pitchFamily="34" charset="0"/>
                <a:cs typeface="Microsoft Sans Serif" pitchFamily="34" charset="0"/>
              </a:rPr>
              <a:t>conducted a survey of UCSD researchers and found a wide variety of storage and backup solutions in use.  Which is not in and of itself a bad thing – you can see by the percentages that many people are using multiple storage and backup locations, which is really good.  </a:t>
            </a:r>
          </a:p>
          <a:p>
            <a:endParaRPr lang="en-US" sz="2000" baseline="0" dirty="0" smtClean="0">
              <a:latin typeface="Microsoft Sans Serif" pitchFamily="34" charset="0"/>
              <a:cs typeface="Microsoft Sans Serif" pitchFamily="34" charset="0"/>
            </a:endParaRPr>
          </a:p>
          <a:p>
            <a:r>
              <a:rPr lang="en-US" sz="2000" baseline="0" dirty="0" smtClean="0">
                <a:latin typeface="Microsoft Sans Serif" pitchFamily="34" charset="0"/>
                <a:cs typeface="Microsoft Sans Serif" pitchFamily="34" charset="0"/>
              </a:rPr>
              <a:t>However, I worry about those whose </a:t>
            </a:r>
            <a:r>
              <a:rPr lang="en-US" sz="2000" i="1" baseline="0" dirty="0" smtClean="0">
                <a:latin typeface="Microsoft Sans Serif" pitchFamily="34" charset="0"/>
                <a:cs typeface="Microsoft Sans Serif" pitchFamily="34" charset="0"/>
              </a:rPr>
              <a:t>only</a:t>
            </a:r>
            <a:r>
              <a:rPr lang="en-US" sz="2000" i="0" baseline="0" dirty="0" smtClean="0">
                <a:latin typeface="Microsoft Sans Serif" pitchFamily="34" charset="0"/>
                <a:cs typeface="Microsoft Sans Serif" pitchFamily="34" charset="0"/>
              </a:rPr>
              <a:t> backup is on that USB drive.  Held by a grad student.  Who just went home for Thanksgiving when the article has to be submitted December 5</a:t>
            </a:r>
            <a:r>
              <a:rPr lang="en-US" sz="2000" i="0" baseline="30000" dirty="0" smtClean="0">
                <a:latin typeface="Microsoft Sans Serif" pitchFamily="34" charset="0"/>
                <a:cs typeface="Microsoft Sans Serif" pitchFamily="34" charset="0"/>
              </a:rPr>
              <a:t>th</a:t>
            </a:r>
            <a:r>
              <a:rPr lang="en-US" sz="2000" i="0" baseline="0" dirty="0" smtClean="0">
                <a:latin typeface="Microsoft Sans Serif" pitchFamily="34" charset="0"/>
                <a:cs typeface="Microsoft Sans Serif" pitchFamily="34" charset="0"/>
              </a:rPr>
              <a:t>.</a:t>
            </a:r>
          </a:p>
          <a:p>
            <a:endParaRPr lang="en-US" sz="2000" dirty="0">
              <a:latin typeface="Microsoft Sans Serif" pitchFamily="34" charset="0"/>
              <a:cs typeface="Microsoft Sans Serif" pitchFamily="34" charset="0"/>
            </a:endParaRPr>
          </a:p>
          <a:p>
            <a:r>
              <a:rPr lang="en-US" sz="2000" dirty="0" smtClean="0">
                <a:latin typeface="Microsoft Sans Serif" pitchFamily="34" charset="0"/>
                <a:cs typeface="Microsoft Sans Serif" pitchFamily="34" charset="0"/>
              </a:rPr>
              <a:t>For enquiries on storing and securing human subject’s data, be sure to work with the IRB office and the</a:t>
            </a:r>
            <a:r>
              <a:rPr lang="en-US" sz="2000" baseline="0" dirty="0" smtClean="0">
                <a:latin typeface="Microsoft Sans Serif" pitchFamily="34" charset="0"/>
                <a:cs typeface="Microsoft Sans Serif" pitchFamily="34" charset="0"/>
              </a:rPr>
              <a:t> LTS Security group </a:t>
            </a:r>
            <a:r>
              <a:rPr lang="en-US" sz="2000" dirty="0" smtClean="0">
                <a:latin typeface="Microsoft Sans Serif" pitchFamily="34" charset="0"/>
                <a:cs typeface="Microsoft Sans Serif" pitchFamily="34" charset="0"/>
              </a:rPr>
              <a:t>to ensure proper policies are being followed regarding </a:t>
            </a:r>
            <a:r>
              <a:rPr lang="en-US" sz="2000" dirty="0" err="1" smtClean="0">
                <a:latin typeface="Microsoft Sans Serif" pitchFamily="34" charset="0"/>
                <a:cs typeface="Microsoft Sans Serif" pitchFamily="34" charset="0"/>
              </a:rPr>
              <a:t>anonymization</a:t>
            </a:r>
            <a:r>
              <a:rPr lang="en-US" sz="2000" dirty="0" smtClean="0">
                <a:latin typeface="Microsoft Sans Serif" pitchFamily="34" charset="0"/>
                <a:cs typeface="Microsoft Sans Serif" pitchFamily="34" charset="0"/>
              </a:rPr>
              <a:t> and encryption.</a:t>
            </a:r>
          </a:p>
          <a:p>
            <a:r>
              <a:rPr lang="en-US" sz="2000" dirty="0" smtClean="0">
                <a:latin typeface="Microsoft Sans Serif" pitchFamily="34" charset="0"/>
                <a:cs typeface="Microsoft Sans Serif" pitchFamily="34" charset="0"/>
              </a:rPr>
              <a:t>Brandeis IRB: http://www.brandeis.edu/ora/compliance/irb/index.html</a:t>
            </a:r>
          </a:p>
          <a:p>
            <a:r>
              <a:rPr lang="en-US" sz="2000" dirty="0" smtClean="0">
                <a:latin typeface="Microsoft Sans Serif" pitchFamily="34" charset="0"/>
                <a:cs typeface="Microsoft Sans Serif" pitchFamily="34" charset="0"/>
              </a:rPr>
              <a:t>Brandeis IT Security: http://lts.brandeis.edu/techhelp/security/index.html</a:t>
            </a:r>
            <a:endParaRPr lang="en-US" sz="2000" dirty="0">
              <a:latin typeface="Microsoft Sans Serif" pitchFamily="34" charset="0"/>
              <a:cs typeface="Microsoft Sans Serif" pitchFamily="34" charset="0"/>
            </a:endParaRPr>
          </a:p>
        </p:txBody>
      </p:sp>
      <p:sp>
        <p:nvSpPr>
          <p:cNvPr id="4" name="Slide Number Placeholder 3"/>
          <p:cNvSpPr>
            <a:spLocks noGrp="1"/>
          </p:cNvSpPr>
          <p:nvPr>
            <p:ph type="sldNum" sz="quarter" idx="10"/>
          </p:nvPr>
        </p:nvSpPr>
        <p:spPr/>
        <p:txBody>
          <a:bodyPr/>
          <a:lstStyle/>
          <a:p>
            <a:fld id="{6C964B68-3891-4089-8B69-19BC7518567A}" type="slidenum">
              <a:rPr lang="en-US" smtClean="0"/>
              <a:pPr/>
              <a:t>31</a:t>
            </a:fld>
            <a:endParaRPr lang="en-US"/>
          </a:p>
        </p:txBody>
      </p:sp>
    </p:spTree>
    <p:extLst>
      <p:ext uri="{BB962C8B-B14F-4D97-AF65-F5344CB8AC3E}">
        <p14:creationId xmlns:p14="http://schemas.microsoft.com/office/powerpoint/2010/main" val="318323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Microsoft Sans Serif" pitchFamily="34" charset="0"/>
                <a:cs typeface="Microsoft Sans Serif" pitchFamily="34" charset="0"/>
              </a:rPr>
              <a:t>Here are some best practices for backing up and securing your data.  Electronic data should be saved on a device that has the appropriate security safeguards such as unique identification of authorized users, password protection, encryption, automated operating system patch (bug fix), anti-virus controls, firewall configuration, and scheduled and automatic backups to protect against data loss or theft.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smtClean="0">
              <a:latin typeface="Microsoft Sans Serif" pitchFamily="34" charset="0"/>
              <a:cs typeface="Microsoft Sans Serif"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Microsoft Sans Serif" pitchFamily="34" charset="0"/>
                <a:cs typeface="Microsoft Sans Serif" pitchFamily="34" charset="0"/>
              </a:rPr>
              <a:t>For</a:t>
            </a:r>
            <a:r>
              <a:rPr lang="en-US" sz="2000" baseline="0" dirty="0" smtClean="0">
                <a:latin typeface="Microsoft Sans Serif" pitchFamily="34" charset="0"/>
                <a:cs typeface="Microsoft Sans Serif" pitchFamily="34" charset="0"/>
              </a:rPr>
              <a:t> data stored in hard-copy, such as paper lab notebooks, making a digital scan is a valuable backup practice.  LTS can consult with you on methods and best practices but does not offer digitization services at this time.  Contact your subject liaison for more information.</a:t>
            </a:r>
            <a:endParaRPr lang="en-US" sz="2000" dirty="0" smtClean="0">
              <a:latin typeface="Microsoft Sans Serif" pitchFamily="34" charset="0"/>
              <a:cs typeface="Microsoft Sans Serif" pitchFamily="34" charset="0"/>
            </a:endParaRPr>
          </a:p>
          <a:p>
            <a:endParaRPr lang="en-US" dirty="0"/>
          </a:p>
        </p:txBody>
      </p:sp>
      <p:sp>
        <p:nvSpPr>
          <p:cNvPr id="4" name="Slide Number Placeholder 3"/>
          <p:cNvSpPr>
            <a:spLocks noGrp="1"/>
          </p:cNvSpPr>
          <p:nvPr>
            <p:ph type="sldNum" sz="quarter" idx="10"/>
          </p:nvPr>
        </p:nvSpPr>
        <p:spPr/>
        <p:txBody>
          <a:bodyPr/>
          <a:lstStyle/>
          <a:p>
            <a:fld id="{6C964B68-3891-4089-8B69-19BC7518567A}" type="slidenum">
              <a:rPr lang="en-US" smtClean="0"/>
              <a:pPr/>
              <a:t>32</a:t>
            </a:fld>
            <a:endParaRPr lang="en-US"/>
          </a:p>
        </p:txBody>
      </p:sp>
    </p:spTree>
    <p:extLst>
      <p:ext uri="{BB962C8B-B14F-4D97-AF65-F5344CB8AC3E}">
        <p14:creationId xmlns:p14="http://schemas.microsoft.com/office/powerpoint/2010/main" val="1852050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Brandeis, LTS has</a:t>
            </a:r>
            <a:r>
              <a:rPr lang="en-US" baseline="0" dirty="0" smtClean="0"/>
              <a:t> experts able to support your storage and backup needs, and more experts for addressing security issues.  Some of you will have met Ian Roy and his capable student workers, or Dave </a:t>
            </a:r>
            <a:r>
              <a:rPr lang="en-US" baseline="0" dirty="0" err="1" smtClean="0"/>
              <a:t>DiGennaro</a:t>
            </a:r>
            <a:r>
              <a:rPr lang="en-US" baseline="0" dirty="0" smtClean="0"/>
              <a:t> in Information Security who also sits on the IRB review board.  They are happy to help at any stage in the research process, though my advice is that the earlier the better.  It is easier to set up good backup solution before you also need to copy TB of data to each location.  It’s certainly cheaper to ask for a hardware or software recommendation than to buy something and only ask when that fails to meet you needs.</a:t>
            </a:r>
            <a:endParaRPr lang="en-US" dirty="0"/>
          </a:p>
        </p:txBody>
      </p:sp>
      <p:sp>
        <p:nvSpPr>
          <p:cNvPr id="4" name="Slide Number Placeholder 3"/>
          <p:cNvSpPr>
            <a:spLocks noGrp="1"/>
          </p:cNvSpPr>
          <p:nvPr>
            <p:ph type="sldNum" sz="quarter" idx="10"/>
          </p:nvPr>
        </p:nvSpPr>
        <p:spPr/>
        <p:txBody>
          <a:bodyPr/>
          <a:lstStyle/>
          <a:p>
            <a:fld id="{6C964B68-3891-4089-8B69-19BC7518567A}" type="slidenum">
              <a:rPr lang="en-US" smtClean="0"/>
              <a:pPr/>
              <a:t>33</a:t>
            </a:fld>
            <a:endParaRPr lang="en-US"/>
          </a:p>
        </p:txBody>
      </p:sp>
    </p:spTree>
    <p:extLst>
      <p:ext uri="{BB962C8B-B14F-4D97-AF65-F5344CB8AC3E}">
        <p14:creationId xmlns:p14="http://schemas.microsoft.com/office/powerpoint/2010/main" val="13560898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latin typeface="Microsoft Sans Serif" pitchFamily="34" charset="0"/>
                <a:cs typeface="Microsoft Sans Serif" pitchFamily="34" charset="0"/>
              </a:rPr>
              <a:t>When it comes to data ownership and data retention there are a lot of overlapping policies.  IP policy can cover the ownership and retention of data related to patents, the IRB wants to ensure that documentation of human subjects’ data are retained and/or destroyed appropriately, the funders and publishers want you to retain data to defend the integrity of your findings, and then there are federal guidelines such</a:t>
            </a:r>
            <a:r>
              <a:rPr lang="en-US" sz="2000" baseline="0" dirty="0" smtClean="0">
                <a:latin typeface="Microsoft Sans Serif" pitchFamily="34" charset="0"/>
                <a:cs typeface="Microsoft Sans Serif" pitchFamily="34" charset="0"/>
              </a:rPr>
              <a:t> as those pertaining to </a:t>
            </a:r>
            <a:r>
              <a:rPr lang="en-US" sz="2000" dirty="0" smtClean="0">
                <a:latin typeface="Microsoft Sans Serif" pitchFamily="34" charset="0"/>
                <a:cs typeface="Microsoft Sans Serif" pitchFamily="34" charset="0"/>
              </a:rPr>
              <a:t>HIPAA or</a:t>
            </a:r>
            <a:r>
              <a:rPr lang="en-US" sz="2000" baseline="0" dirty="0" smtClean="0">
                <a:latin typeface="Microsoft Sans Serif" pitchFamily="34" charset="0"/>
                <a:cs typeface="Microsoft Sans Serif" pitchFamily="34" charset="0"/>
              </a:rPr>
              <a:t> those pertaining to Veterans’ Affairs research</a:t>
            </a:r>
            <a:r>
              <a:rPr lang="en-US" sz="2000" dirty="0" smtClean="0">
                <a:latin typeface="Microsoft Sans Serif" pitchFamily="34" charset="0"/>
                <a:cs typeface="Microsoft Sans Serif" pitchFamily="34" charset="0"/>
              </a:rPr>
              <a:t>.   </a:t>
            </a:r>
            <a:endParaRPr lang="en-US" sz="2000" dirty="0">
              <a:latin typeface="Microsoft Sans Serif" pitchFamily="34" charset="0"/>
              <a:cs typeface="Microsoft Sans Serif" pitchFamily="34" charset="0"/>
            </a:endParaRPr>
          </a:p>
        </p:txBody>
      </p:sp>
      <p:sp>
        <p:nvSpPr>
          <p:cNvPr id="4" name="Slide Number Placeholder 3"/>
          <p:cNvSpPr>
            <a:spLocks noGrp="1"/>
          </p:cNvSpPr>
          <p:nvPr>
            <p:ph type="sldNum" sz="quarter" idx="10"/>
          </p:nvPr>
        </p:nvSpPr>
        <p:spPr/>
        <p:txBody>
          <a:bodyPr/>
          <a:lstStyle/>
          <a:p>
            <a:fld id="{6C964B68-3891-4089-8B69-19BC7518567A}" type="slidenum">
              <a:rPr lang="en-US" smtClean="0"/>
              <a:pPr/>
              <a:t>34</a:t>
            </a:fld>
            <a:endParaRPr lang="en-US"/>
          </a:p>
        </p:txBody>
      </p:sp>
    </p:spTree>
    <p:extLst>
      <p:ext uri="{BB962C8B-B14F-4D97-AF65-F5344CB8AC3E}">
        <p14:creationId xmlns:p14="http://schemas.microsoft.com/office/powerpoint/2010/main" val="33857243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latin typeface="Microsoft Sans Serif" pitchFamily="34" charset="0"/>
                <a:cs typeface="Microsoft Sans Serif" pitchFamily="34" charset="0"/>
              </a:rPr>
              <a:t>Going back to one of our very first reasons to practice good data management, here is an</a:t>
            </a:r>
            <a:r>
              <a:rPr lang="en-US" sz="2000" baseline="0" dirty="0" smtClean="0">
                <a:latin typeface="Microsoft Sans Serif" pitchFamily="34" charset="0"/>
                <a:cs typeface="Microsoft Sans Serif" pitchFamily="34" charset="0"/>
              </a:rPr>
              <a:t> example of a paper that had some of it’s data challenged years later.  </a:t>
            </a:r>
            <a:endParaRPr lang="en-US" sz="2000" dirty="0">
              <a:latin typeface="Microsoft Sans Serif" pitchFamily="34" charset="0"/>
              <a:cs typeface="Microsoft Sans Serif" pitchFamily="34" charset="0"/>
            </a:endParaRPr>
          </a:p>
          <a:p>
            <a:r>
              <a:rPr lang="en-US" sz="2000" dirty="0" smtClean="0">
                <a:latin typeface="Microsoft Sans Serif" pitchFamily="34" charset="0"/>
                <a:cs typeface="Microsoft Sans Serif" pitchFamily="34" charset="0"/>
              </a:rPr>
              <a:t>The publisher contacted the researchers to have them update the data, but they could not locate the original data files after six years, so the journal was forced to issue a retraction.</a:t>
            </a:r>
            <a:endParaRPr lang="en-US" sz="2000" dirty="0">
              <a:latin typeface="Microsoft Sans Serif" pitchFamily="34" charset="0"/>
              <a:cs typeface="Microsoft Sans Serif" pitchFamily="34" charset="0"/>
            </a:endParaRPr>
          </a:p>
        </p:txBody>
      </p:sp>
      <p:sp>
        <p:nvSpPr>
          <p:cNvPr id="4" name="Slide Number Placeholder 3"/>
          <p:cNvSpPr>
            <a:spLocks noGrp="1"/>
          </p:cNvSpPr>
          <p:nvPr>
            <p:ph type="sldNum" sz="quarter" idx="10"/>
          </p:nvPr>
        </p:nvSpPr>
        <p:spPr/>
        <p:txBody>
          <a:bodyPr/>
          <a:lstStyle/>
          <a:p>
            <a:fld id="{6C964B68-3891-4089-8B69-19BC7518567A}" type="slidenum">
              <a:rPr lang="en-US" smtClean="0"/>
              <a:pPr/>
              <a:t>35</a:t>
            </a:fld>
            <a:endParaRPr lang="en-US"/>
          </a:p>
        </p:txBody>
      </p:sp>
    </p:spTree>
    <p:extLst>
      <p:ext uri="{BB962C8B-B14F-4D97-AF65-F5344CB8AC3E}">
        <p14:creationId xmlns:p14="http://schemas.microsoft.com/office/powerpoint/2010/main" val="28788992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latin typeface="Microsoft Sans Serif" pitchFamily="34" charset="0"/>
                <a:cs typeface="Microsoft Sans Serif" pitchFamily="34" charset="0"/>
              </a:rPr>
              <a:t>The journal stood by the parts</a:t>
            </a:r>
            <a:r>
              <a:rPr lang="en-US" sz="2000" baseline="0" dirty="0" smtClean="0">
                <a:latin typeface="Microsoft Sans Serif" pitchFamily="34" charset="0"/>
                <a:cs typeface="Microsoft Sans Serif" pitchFamily="34" charset="0"/>
              </a:rPr>
              <a:t> of the paper the PI could provide data for, but decided to retract a figure for which the data could not be found.  </a:t>
            </a:r>
          </a:p>
          <a:p>
            <a:endParaRPr lang="en-US" sz="2000" dirty="0" smtClean="0">
              <a:latin typeface="Microsoft Sans Serif" pitchFamily="34" charset="0"/>
              <a:cs typeface="Microsoft Sans Serif" pitchFamily="34" charset="0"/>
            </a:endParaRPr>
          </a:p>
          <a:p>
            <a:r>
              <a:rPr lang="en-US" sz="2000" dirty="0" smtClean="0">
                <a:latin typeface="Microsoft Sans Serif" pitchFamily="34" charset="0"/>
                <a:cs typeface="Microsoft Sans Serif" pitchFamily="34" charset="0"/>
              </a:rPr>
              <a:t>This case highlights how difficult it is to know for how long to keep data.  This article was peer reviewed and cited over 55 times but it took six years for the representation of its data to be called into question.  Thus, thinking about ways to digitize documents and store and preserve electronic files of data in a self-archived, disciplinary, or local data repository is important, and one of the many tasks the library can help you with.</a:t>
            </a:r>
            <a:endParaRPr lang="en-US" sz="2000" dirty="0">
              <a:latin typeface="Microsoft Sans Serif" pitchFamily="34" charset="0"/>
              <a:cs typeface="Microsoft Sans Serif" pitchFamily="34" charset="0"/>
            </a:endParaRPr>
          </a:p>
        </p:txBody>
      </p:sp>
      <p:sp>
        <p:nvSpPr>
          <p:cNvPr id="4" name="Slide Number Placeholder 3"/>
          <p:cNvSpPr>
            <a:spLocks noGrp="1"/>
          </p:cNvSpPr>
          <p:nvPr>
            <p:ph type="sldNum" sz="quarter" idx="10"/>
          </p:nvPr>
        </p:nvSpPr>
        <p:spPr/>
        <p:txBody>
          <a:bodyPr/>
          <a:lstStyle/>
          <a:p>
            <a:fld id="{6C964B68-3891-4089-8B69-19BC7518567A}" type="slidenum">
              <a:rPr lang="en-US" smtClean="0"/>
              <a:pPr/>
              <a:t>36</a:t>
            </a:fld>
            <a:endParaRPr lang="en-US"/>
          </a:p>
        </p:txBody>
      </p:sp>
    </p:spTree>
    <p:extLst>
      <p:ext uri="{BB962C8B-B14F-4D97-AF65-F5344CB8AC3E}">
        <p14:creationId xmlns:p14="http://schemas.microsoft.com/office/powerpoint/2010/main" val="35707102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latin typeface="Microsoft Sans Serif" pitchFamily="34" charset="0"/>
                <a:cs typeface="Microsoft Sans Serif" pitchFamily="34" charset="0"/>
              </a:rPr>
              <a:t>A</a:t>
            </a:r>
            <a:r>
              <a:rPr lang="en-US" sz="2000" baseline="0" dirty="0" smtClean="0">
                <a:solidFill>
                  <a:schemeClr val="tx1"/>
                </a:solidFill>
                <a:latin typeface="Microsoft Sans Serif" pitchFamily="34" charset="0"/>
                <a:cs typeface="Microsoft Sans Serif" pitchFamily="34" charset="0"/>
              </a:rPr>
              <a:t>s you can see,</a:t>
            </a:r>
            <a:r>
              <a:rPr lang="en-US" sz="2000" dirty="0" smtClean="0">
                <a:solidFill>
                  <a:schemeClr val="tx1"/>
                </a:solidFill>
                <a:latin typeface="Microsoft Sans Serif" pitchFamily="34" charset="0"/>
                <a:cs typeface="Microsoft Sans Serif" pitchFamily="34" charset="0"/>
              </a:rPr>
              <a:t> data retention is very situation dependent</a:t>
            </a:r>
            <a:r>
              <a:rPr lang="en-US" sz="2000" baseline="0" dirty="0" smtClean="0">
                <a:solidFill>
                  <a:schemeClr val="tx1"/>
                </a:solidFill>
                <a:latin typeface="Microsoft Sans Serif" pitchFamily="34" charset="0"/>
                <a:cs typeface="Microsoft Sans Serif" pitchFamily="34" charset="0"/>
              </a:rPr>
              <a:t>.</a:t>
            </a:r>
            <a:r>
              <a:rPr lang="en-US" sz="2000" dirty="0" smtClean="0">
                <a:solidFill>
                  <a:schemeClr val="tx1"/>
                </a:solidFill>
                <a:latin typeface="Microsoft Sans Serif" pitchFamily="34" charset="0"/>
                <a:cs typeface="Microsoft Sans Serif" pitchFamily="34" charset="0"/>
              </a:rPr>
              <a:t>  A sponsor may require you to retain your research related documents. Prior to agreeing to a contract that specifies how long records will be maintained, you should ensure that you will receive adequate funding to pay for their storage and preservation.  The library can help provide guidance on long-term preservation.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latin typeface="Microsoft Sans Serif" pitchFamily="34" charset="0"/>
              <a:cs typeface="Microsoft Sans Serif"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latin typeface="Microsoft Sans Serif" pitchFamily="34" charset="0"/>
                <a:cs typeface="Microsoft Sans Serif" pitchFamily="34" charset="0"/>
              </a:rPr>
              <a:t>Again, it would be prudent to check with the sponsor, IRB, and </a:t>
            </a:r>
            <a:r>
              <a:rPr lang="en-US" sz="2000" dirty="0" smtClean="0">
                <a:latin typeface="Microsoft Sans Serif" pitchFamily="34" charset="0"/>
                <a:cs typeface="Microsoft Sans Serif" pitchFamily="34" charset="0"/>
              </a:rPr>
              <a:t>Office of Research</a:t>
            </a:r>
            <a:r>
              <a:rPr lang="en-US" sz="2000" dirty="0" smtClean="0">
                <a:solidFill>
                  <a:schemeClr val="tx1"/>
                </a:solidFill>
                <a:latin typeface="Microsoft Sans Serif" pitchFamily="34" charset="0"/>
                <a:cs typeface="Microsoft Sans Serif" pitchFamily="34" charset="0"/>
              </a:rPr>
              <a:t> before destroying any records…</a:t>
            </a:r>
          </a:p>
          <a:p>
            <a:endParaRPr lang="en-US" dirty="0"/>
          </a:p>
        </p:txBody>
      </p:sp>
      <p:sp>
        <p:nvSpPr>
          <p:cNvPr id="4" name="Slide Number Placeholder 3"/>
          <p:cNvSpPr>
            <a:spLocks noGrp="1"/>
          </p:cNvSpPr>
          <p:nvPr>
            <p:ph type="sldNum" sz="quarter" idx="10"/>
          </p:nvPr>
        </p:nvSpPr>
        <p:spPr/>
        <p:txBody>
          <a:bodyPr/>
          <a:lstStyle/>
          <a:p>
            <a:fld id="{6C964B68-3891-4089-8B69-19BC7518567A}" type="slidenum">
              <a:rPr lang="en-US" smtClean="0"/>
              <a:pPr/>
              <a:t>37</a:t>
            </a:fld>
            <a:endParaRPr lang="en-US"/>
          </a:p>
        </p:txBody>
      </p:sp>
    </p:spTree>
    <p:extLst>
      <p:ext uri="{BB962C8B-B14F-4D97-AF65-F5344CB8AC3E}">
        <p14:creationId xmlns:p14="http://schemas.microsoft.com/office/powerpoint/2010/main" val="23908937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LTS has a </a:t>
            </a:r>
            <a:r>
              <a:rPr lang="en-US" baseline="0" dirty="0" smtClean="0"/>
              <a:t>specialist in records retention: George </a:t>
            </a:r>
            <a:r>
              <a:rPr lang="en-US" baseline="0" dirty="0" err="1" smtClean="0"/>
              <a:t>Despres</a:t>
            </a:r>
            <a:r>
              <a:rPr lang="en-US" baseline="0" dirty="0" smtClean="0"/>
              <a:t>, the University Records Manager.  He has created an online research guide for records management that provides useful information in making these decisions.  He is also available to consult on records management for a research project, past, present or future.</a:t>
            </a:r>
            <a:endParaRPr lang="en-US" dirty="0"/>
          </a:p>
        </p:txBody>
      </p:sp>
      <p:sp>
        <p:nvSpPr>
          <p:cNvPr id="4" name="Slide Number Placeholder 3"/>
          <p:cNvSpPr>
            <a:spLocks noGrp="1"/>
          </p:cNvSpPr>
          <p:nvPr>
            <p:ph type="sldNum" sz="quarter" idx="10"/>
          </p:nvPr>
        </p:nvSpPr>
        <p:spPr/>
        <p:txBody>
          <a:bodyPr/>
          <a:lstStyle/>
          <a:p>
            <a:fld id="{6C964B68-3891-4089-8B69-19BC7518567A}" type="slidenum">
              <a:rPr lang="en-US" smtClean="0"/>
              <a:pPr/>
              <a:t>38</a:t>
            </a:fld>
            <a:endParaRPr lang="en-US"/>
          </a:p>
        </p:txBody>
      </p:sp>
    </p:spTree>
    <p:extLst>
      <p:ext uri="{BB962C8B-B14F-4D97-AF65-F5344CB8AC3E}">
        <p14:creationId xmlns:p14="http://schemas.microsoft.com/office/powerpoint/2010/main" val="21591492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latin typeface="Microsoft Sans Serif" pitchFamily="34" charset="0"/>
                <a:cs typeface="Microsoft Sans Serif" pitchFamily="34" charset="0"/>
              </a:rPr>
              <a:t>After a project you may want to consider appraising, and publishing or depositing your data in a repository.  </a:t>
            </a:r>
            <a:r>
              <a:rPr lang="en-US" sz="2000" kern="1200" dirty="0" smtClean="0">
                <a:solidFill>
                  <a:schemeClr val="tx1"/>
                </a:solidFill>
                <a:latin typeface="Microsoft Sans Serif" pitchFamily="34" charset="0"/>
                <a:cs typeface="Microsoft Sans Serif" pitchFamily="34" charset="0"/>
              </a:rPr>
              <a:t>There are a variety of factors that impact your ability to </a:t>
            </a:r>
            <a:r>
              <a:rPr lang="en-US" sz="2000" dirty="0" smtClean="0">
                <a:latin typeface="Microsoft Sans Serif" pitchFamily="34" charset="0"/>
                <a:cs typeface="Microsoft Sans Serif" pitchFamily="34" charset="0"/>
              </a:rPr>
              <a:t>share </a:t>
            </a:r>
            <a:r>
              <a:rPr lang="en-US" sz="2000" kern="1200" dirty="0" smtClean="0">
                <a:solidFill>
                  <a:schemeClr val="tx1"/>
                </a:solidFill>
                <a:latin typeface="Microsoft Sans Serif" pitchFamily="34" charset="0"/>
                <a:cs typeface="Microsoft Sans Serif" pitchFamily="34" charset="0"/>
              </a:rPr>
              <a:t>data with outside parties.  According to the OHRP, </a:t>
            </a:r>
            <a:r>
              <a:rPr lang="en-US" sz="2000" dirty="0">
                <a:latin typeface="Microsoft Sans Serif" pitchFamily="34" charset="0"/>
                <a:cs typeface="Microsoft Sans Serif" pitchFamily="34" charset="0"/>
              </a:rPr>
              <a:t>y</a:t>
            </a:r>
            <a:r>
              <a:rPr lang="en-US" sz="2000" kern="1200" dirty="0" smtClean="0">
                <a:solidFill>
                  <a:schemeClr val="tx1"/>
                </a:solidFill>
                <a:latin typeface="Microsoft Sans Serif" pitchFamily="34" charset="0"/>
                <a:cs typeface="Microsoft Sans Serif" pitchFamily="34" charset="0"/>
              </a:rPr>
              <a:t>ou should contact the IRB prior to proceeding with a release of human subject data </a:t>
            </a:r>
            <a:r>
              <a:rPr lang="en-US" sz="2000" dirty="0" smtClean="0">
                <a:latin typeface="Microsoft Sans Serif" pitchFamily="34" charset="0"/>
                <a:cs typeface="Microsoft Sans Serif" pitchFamily="34" charset="0"/>
              </a:rPr>
              <a:t>unless </a:t>
            </a:r>
            <a:r>
              <a:rPr lang="en-US" sz="2000" kern="1200" dirty="0" smtClean="0">
                <a:solidFill>
                  <a:schemeClr val="tx1"/>
                </a:solidFill>
                <a:latin typeface="Microsoft Sans Serif" pitchFamily="34" charset="0"/>
                <a:cs typeface="Microsoft Sans Serif" pitchFamily="34" charset="0"/>
              </a:rPr>
              <a:t>(a) your subjects signed an IRB approved consent document with HIPAA compliant authorization language that clearly details what information will be collected, used, and disclosed and (b) the outside party is specified in the document.</a:t>
            </a:r>
            <a:endParaRPr lang="en-US" sz="2000" dirty="0" smtClean="0">
              <a:latin typeface="Microsoft Sans Serif" pitchFamily="34" charset="0"/>
              <a:cs typeface="Microsoft Sans Serif" pitchFamily="34" charset="0"/>
            </a:endParaRPr>
          </a:p>
          <a:p>
            <a:endParaRPr lang="en-US" dirty="0"/>
          </a:p>
          <a:p>
            <a:pPr rtl="0"/>
            <a:r>
              <a:rPr lang="en-US" dirty="0" smtClean="0"/>
              <a:t>Even</a:t>
            </a:r>
            <a:r>
              <a:rPr lang="en-US" baseline="0" dirty="0" smtClean="0"/>
              <a:t> if your permissions are in order, there may be other barriers to effectively sharing your data.  </a:t>
            </a:r>
            <a:r>
              <a:rPr lang="en-US" sz="2000" dirty="0" smtClean="0">
                <a:latin typeface="Microsoft Sans Serif" pitchFamily="34" charset="0"/>
                <a:cs typeface="Microsoft Sans Serif" pitchFamily="34" charset="0"/>
              </a:rPr>
              <a:t>File f</a:t>
            </a:r>
            <a:r>
              <a:rPr lang="en-US" sz="1200" b="0" i="0" u="none" strike="noStrike" kern="1200" dirty="0" smtClean="0">
                <a:solidFill>
                  <a:schemeClr val="tx1"/>
                </a:solidFill>
                <a:effectLst/>
                <a:latin typeface="+mn-lt"/>
                <a:ea typeface="+mn-ea"/>
                <a:cs typeface="+mn-cs"/>
              </a:rPr>
              <a:t>ormat is an issue that often doesn’t come</a:t>
            </a:r>
            <a:r>
              <a:rPr lang="en-US" sz="1200" b="0" i="0" u="none" strike="noStrike" kern="1200" baseline="0" dirty="0" smtClean="0">
                <a:solidFill>
                  <a:schemeClr val="tx1"/>
                </a:solidFill>
                <a:effectLst/>
                <a:latin typeface="+mn-lt"/>
                <a:ea typeface="+mn-ea"/>
                <a:cs typeface="+mn-cs"/>
              </a:rPr>
              <a:t> up until it is an issue but </a:t>
            </a:r>
            <a:r>
              <a:rPr lang="en-US" sz="1200" b="0" i="0" u="none" strike="noStrike" kern="1200" dirty="0" smtClean="0">
                <a:solidFill>
                  <a:schemeClr val="tx1"/>
                </a:solidFill>
                <a:effectLst/>
                <a:latin typeface="+mn-lt"/>
                <a:ea typeface="+mn-ea"/>
                <a:cs typeface="+mn-cs"/>
              </a:rPr>
              <a:t>software changes, some types of software are in vogue for a few years and then a new program emerges, requiring a change in file format.  Hardware</a:t>
            </a:r>
            <a:r>
              <a:rPr lang="en-US" sz="1200" b="0" i="0" u="none" strike="noStrike" kern="1200" baseline="0" dirty="0" smtClean="0">
                <a:solidFill>
                  <a:schemeClr val="tx1"/>
                </a:solidFill>
                <a:effectLst/>
                <a:latin typeface="+mn-lt"/>
                <a:ea typeface="+mn-ea"/>
                <a:cs typeface="+mn-cs"/>
              </a:rPr>
              <a:t> changes, such that if your backups or least compressed version of your data is on a zip disk, you would currently need to go to some effort to get at it.  </a:t>
            </a:r>
            <a:r>
              <a:rPr lang="en-US" sz="1200" b="0" i="0" u="none" strike="noStrike" kern="1200" dirty="0" smtClean="0">
                <a:solidFill>
                  <a:schemeClr val="tx1"/>
                </a:solidFill>
                <a:effectLst/>
                <a:latin typeface="+mn-lt"/>
                <a:ea typeface="+mn-ea"/>
                <a:cs typeface="+mn-cs"/>
              </a:rPr>
              <a:t>These issues have a great affect on the long-term preservation of data files.</a:t>
            </a:r>
            <a:endParaRPr lang="en-US" dirty="0" smtClean="0"/>
          </a:p>
        </p:txBody>
      </p:sp>
      <p:sp>
        <p:nvSpPr>
          <p:cNvPr id="4" name="Slide Number Placeholder 3"/>
          <p:cNvSpPr>
            <a:spLocks noGrp="1"/>
          </p:cNvSpPr>
          <p:nvPr>
            <p:ph type="sldNum" sz="quarter" idx="10"/>
          </p:nvPr>
        </p:nvSpPr>
        <p:spPr/>
        <p:txBody>
          <a:bodyPr/>
          <a:lstStyle/>
          <a:p>
            <a:fld id="{6C964B68-3891-4089-8B69-19BC7518567A}" type="slidenum">
              <a:rPr lang="en-US" smtClean="0"/>
              <a:pPr/>
              <a:t>39</a:t>
            </a:fld>
            <a:endParaRPr lang="en-US" dirty="0"/>
          </a:p>
        </p:txBody>
      </p:sp>
    </p:spTree>
    <p:extLst>
      <p:ext uri="{BB962C8B-B14F-4D97-AF65-F5344CB8AC3E}">
        <p14:creationId xmlns:p14="http://schemas.microsoft.com/office/powerpoint/2010/main" val="4114872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652010"/>
          </a:xfrm>
        </p:spPr>
        <p:txBody>
          <a:bodyPr/>
          <a:lstStyle/>
          <a:p>
            <a:r>
              <a:rPr lang="en-US" sz="1200" dirty="0" smtClean="0">
                <a:latin typeface="Microsoft Sans Serif" pitchFamily="34" charset="0"/>
                <a:cs typeface="Microsoft Sans Serif" pitchFamily="34" charset="0"/>
              </a:rPr>
              <a:t>Personal research advantages:</a:t>
            </a:r>
          </a:p>
          <a:p>
            <a:r>
              <a:rPr lang="en-US" sz="1200" dirty="0" smtClean="0">
                <a:latin typeface="Microsoft Sans Serif" pitchFamily="34" charset="0"/>
                <a:cs typeface="Microsoft Sans Serif" pitchFamily="34" charset="0"/>
              </a:rPr>
              <a:t>Managing data saves you time and effort, and avoids the duplication of efforts, </a:t>
            </a:r>
            <a:r>
              <a:rPr lang="en-US" sz="1200" baseline="0" dirty="0" smtClean="0">
                <a:latin typeface="Microsoft Sans Serif" pitchFamily="34" charset="0"/>
                <a:cs typeface="Microsoft Sans Serif" pitchFamily="34" charset="0"/>
              </a:rPr>
              <a:t> particularly when your research team changes regularly with grads, undergrads, and post-docs coming and going regularly.  You can easily find the</a:t>
            </a:r>
            <a:r>
              <a:rPr lang="en-US" sz="1200" dirty="0" smtClean="0">
                <a:latin typeface="Microsoft Sans Serif" pitchFamily="34" charset="0"/>
                <a:cs typeface="Microsoft Sans Serif" pitchFamily="34" charset="0"/>
              </a:rPr>
              <a:t> data you need and make these available should you be asked. This year the NSF wanted researchers to account for all scholarly products, including data, resulting from their funding.   In addition, publishing your data can increase your citation impact and discoverability of your research &amp; help with P &amp;T.</a:t>
            </a: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Transparency &amp; integrity:</a:t>
            </a:r>
            <a:endParaRPr lang="en-US" sz="1400" dirty="0" smtClean="0">
              <a:effectLst/>
            </a:endParaRPr>
          </a:p>
          <a:p>
            <a:pPr rtl="0"/>
            <a:r>
              <a:rPr lang="en-US" sz="1200" b="0" i="0" u="none" strike="noStrike" kern="1200" dirty="0" smtClean="0">
                <a:solidFill>
                  <a:schemeClr val="tx1"/>
                </a:solidFill>
                <a:effectLst/>
                <a:latin typeface="+mn-lt"/>
                <a:ea typeface="+mn-ea"/>
                <a:cs typeface="+mn-cs"/>
              </a:rPr>
              <a:t>Who is familiar with Thomas Herndon, the UMass Amherst grad student who published a critique of the economists Reinhart and Rogoff?  An example of why data should be preserved and shared - if what we do is important (and at times, saves lives, improves lives, influences policy) then we should be as transparent as possible with our process, which includes sharing data.</a:t>
            </a:r>
            <a:endParaRPr lang="en-US" sz="1400" dirty="0" smtClean="0">
              <a:effectLst/>
            </a:endParaRPr>
          </a:p>
          <a:p>
            <a:pPr rtl="0"/>
            <a:endParaRPr lang="en-US" sz="1400" dirty="0" smtClean="0"/>
          </a:p>
          <a:p>
            <a:pPr rtl="0"/>
            <a:r>
              <a:rPr lang="en-US" sz="1200" b="0" i="0" u="none" strike="noStrike" kern="1200" dirty="0" smtClean="0">
                <a:solidFill>
                  <a:schemeClr val="tx1"/>
                </a:solidFill>
                <a:effectLst/>
                <a:latin typeface="+mn-lt"/>
                <a:ea typeface="+mn-ea"/>
                <a:cs typeface="+mn-cs"/>
              </a:rPr>
              <a:t>Compliance:</a:t>
            </a:r>
            <a:endParaRPr lang="en-US" sz="1400" dirty="0" smtClean="0">
              <a:effectLst/>
            </a:endParaRPr>
          </a:p>
          <a:p>
            <a:r>
              <a:rPr lang="en-US" sz="1200" dirty="0" smtClean="0">
                <a:latin typeface="Microsoft Sans Serif" pitchFamily="34" charset="0"/>
                <a:cs typeface="Microsoft Sans Serif" pitchFamily="34" charset="0"/>
              </a:rPr>
              <a:t>Managing data is a part of compliance with the University’s IRB,  your funders’ data sharing and data management policies.  Funders like the NIH reserve the right to audit your</a:t>
            </a:r>
            <a:r>
              <a:rPr lang="en-US" sz="1200" baseline="0" dirty="0" smtClean="0">
                <a:latin typeface="Microsoft Sans Serif" pitchFamily="34" charset="0"/>
                <a:cs typeface="Microsoft Sans Serif" pitchFamily="34" charset="0"/>
              </a:rPr>
              <a:t> lab notebooks</a:t>
            </a:r>
            <a:r>
              <a:rPr lang="en-US" sz="1200" dirty="0" smtClean="0">
                <a:latin typeface="Microsoft Sans Serif" pitchFamily="34" charset="0"/>
                <a:cs typeface="Microsoft Sans Serif" pitchFamily="34" charset="0"/>
              </a:rPr>
              <a:t> </a:t>
            </a:r>
            <a:r>
              <a:rPr lang="en-US" sz="1200" baseline="0" dirty="0" smtClean="0">
                <a:latin typeface="Microsoft Sans Serif" pitchFamily="34" charset="0"/>
                <a:cs typeface="Microsoft Sans Serif" pitchFamily="34" charset="0"/>
              </a:rPr>
              <a:t>and pre-publication data; </a:t>
            </a:r>
            <a:r>
              <a:rPr lang="en-US" sz="1200" dirty="0" smtClean="0">
                <a:latin typeface="Microsoft Sans Serif" pitchFamily="34" charset="0"/>
                <a:cs typeface="Microsoft Sans Serif" pitchFamily="34" charset="0"/>
              </a:rPr>
              <a:t>Since 2011 the </a:t>
            </a:r>
            <a:r>
              <a:rPr lang="en-US" sz="1200" baseline="0" dirty="0" smtClean="0">
                <a:latin typeface="Microsoft Sans Serif" pitchFamily="34" charset="0"/>
                <a:cs typeface="Microsoft Sans Serif" pitchFamily="34" charset="0"/>
              </a:rPr>
              <a:t>NSF has required a data management plan and the federal</a:t>
            </a:r>
            <a:r>
              <a:rPr lang="en-US" sz="1200" dirty="0" smtClean="0">
                <a:latin typeface="Microsoft Sans Serif" pitchFamily="34" charset="0"/>
                <a:cs typeface="Microsoft Sans Serif" pitchFamily="34" charset="0"/>
              </a:rPr>
              <a:t> govt. is currently working to make publicly funded research data available to the public.  Several journals,</a:t>
            </a:r>
            <a:r>
              <a:rPr lang="en-US" sz="1200" baseline="0" dirty="0" smtClean="0">
                <a:latin typeface="Microsoft Sans Serif" pitchFamily="34" charset="0"/>
                <a:cs typeface="Microsoft Sans Serif" pitchFamily="34" charset="0"/>
              </a:rPr>
              <a:t> such as </a:t>
            </a:r>
            <a:r>
              <a:rPr lang="en-US" sz="1200" baseline="0" dirty="0" err="1" smtClean="0">
                <a:latin typeface="Microsoft Sans Serif" pitchFamily="34" charset="0"/>
                <a:cs typeface="Microsoft Sans Serif" pitchFamily="34" charset="0"/>
              </a:rPr>
              <a:t>PLoS</a:t>
            </a:r>
            <a:r>
              <a:rPr lang="en-US" sz="1200" baseline="0" dirty="0" smtClean="0">
                <a:latin typeface="Microsoft Sans Serif" pitchFamily="34" charset="0"/>
                <a:cs typeface="Microsoft Sans Serif" pitchFamily="34" charset="0"/>
              </a:rPr>
              <a:t>, have begun </a:t>
            </a:r>
            <a:r>
              <a:rPr lang="en-US" sz="1200" dirty="0" smtClean="0">
                <a:latin typeface="Microsoft Sans Serif" pitchFamily="34" charset="0"/>
                <a:cs typeface="Microsoft Sans Serif" pitchFamily="34" charset="0"/>
              </a:rPr>
              <a:t>requiring deposition of data in a repository before publishing your article.</a:t>
            </a:r>
          </a:p>
          <a:p>
            <a:endParaRPr lang="en-US" sz="1400" dirty="0" smtClean="0">
              <a:latin typeface="Microsoft Sans Serif" pitchFamily="34" charset="0"/>
              <a:cs typeface="Microsoft Sans Serif" pitchFamily="34" charset="0"/>
            </a:endParaRPr>
          </a:p>
          <a:p>
            <a:endParaRPr lang="en-US" dirty="0"/>
          </a:p>
        </p:txBody>
      </p:sp>
      <p:sp>
        <p:nvSpPr>
          <p:cNvPr id="4" name="Slide Number Placeholder 3"/>
          <p:cNvSpPr>
            <a:spLocks noGrp="1"/>
          </p:cNvSpPr>
          <p:nvPr>
            <p:ph type="sldNum" sz="quarter" idx="10"/>
          </p:nvPr>
        </p:nvSpPr>
        <p:spPr/>
        <p:txBody>
          <a:bodyPr/>
          <a:lstStyle/>
          <a:p>
            <a:fld id="{6C964B68-3891-4089-8B69-19BC7518567A}" type="slidenum">
              <a:rPr lang="en-US" smtClean="0"/>
              <a:pPr/>
              <a:t>4</a:t>
            </a:fld>
            <a:endParaRPr lang="en-US"/>
          </a:p>
        </p:txBody>
      </p:sp>
    </p:spTree>
    <p:extLst>
      <p:ext uri="{BB962C8B-B14F-4D97-AF65-F5344CB8AC3E}">
        <p14:creationId xmlns:p14="http://schemas.microsoft.com/office/powerpoint/2010/main" val="34510410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smtClean="0">
              <a:latin typeface="Microsoft Sans Serif" pitchFamily="34" charset="0"/>
              <a:cs typeface="Microsoft Sans Serif" pitchFamily="34" charset="0"/>
            </a:endParaRPr>
          </a:p>
          <a:p>
            <a:r>
              <a:rPr lang="en-US" sz="2000" dirty="0" smtClean="0">
                <a:latin typeface="Microsoft Sans Serif" pitchFamily="34" charset="0"/>
                <a:cs typeface="Microsoft Sans Serif" pitchFamily="34" charset="0"/>
              </a:rPr>
              <a:t>One of the greatest challenges for preservation is thinking ahead about the formats of your data.  </a:t>
            </a:r>
          </a:p>
          <a:p>
            <a:endParaRPr lang="en-US" sz="2000" dirty="0">
              <a:latin typeface="Microsoft Sans Serif" pitchFamily="34" charset="0"/>
              <a:cs typeface="Microsoft Sans Serif" pitchFamily="34" charset="0"/>
            </a:endParaRPr>
          </a:p>
          <a:p>
            <a:r>
              <a:rPr lang="en-US" sz="2000" dirty="0" smtClean="0">
                <a:latin typeface="Microsoft Sans Serif" pitchFamily="34" charset="0"/>
                <a:cs typeface="Microsoft Sans Serif" pitchFamily="34" charset="0"/>
              </a:rPr>
              <a:t>This graphic was created by a colleague that observed the number of instruments in just one biomedical lab at Northeastern relying on proprietary software.</a:t>
            </a:r>
          </a:p>
          <a:p>
            <a:endParaRPr lang="en-US" sz="2000" dirty="0">
              <a:latin typeface="Microsoft Sans Serif" pitchFamily="34" charset="0"/>
              <a:cs typeface="Microsoft Sans Serif" pitchFamily="34" charset="0"/>
            </a:endParaRPr>
          </a:p>
          <a:p>
            <a:r>
              <a:rPr lang="en-US" sz="2000" dirty="0" smtClean="0">
                <a:latin typeface="Microsoft Sans Serif" pitchFamily="34" charset="0"/>
                <a:cs typeface="Microsoft Sans Serif" pitchFamily="34" charset="0"/>
              </a:rPr>
              <a:t>This means that to be able to open and view this file, someone would need to know the software that created it, and be able to access that software.  Overall, converting your files to open source and sustainable formats and standards are essential for long-term sharing, preservation and access.  </a:t>
            </a:r>
            <a:endParaRPr lang="en-US" sz="2000" dirty="0">
              <a:latin typeface="Microsoft Sans Serif" pitchFamily="34" charset="0"/>
              <a:cs typeface="Microsoft Sans Serif" pitchFamily="34" charset="0"/>
            </a:endParaRPr>
          </a:p>
        </p:txBody>
      </p:sp>
      <p:sp>
        <p:nvSpPr>
          <p:cNvPr id="4" name="Slide Number Placeholder 3"/>
          <p:cNvSpPr>
            <a:spLocks noGrp="1"/>
          </p:cNvSpPr>
          <p:nvPr>
            <p:ph type="sldNum" sz="quarter" idx="10"/>
          </p:nvPr>
        </p:nvSpPr>
        <p:spPr/>
        <p:txBody>
          <a:bodyPr/>
          <a:lstStyle/>
          <a:p>
            <a:fld id="{6C964B68-3891-4089-8B69-19BC7518567A}" type="slidenum">
              <a:rPr lang="en-US" smtClean="0"/>
              <a:pPr/>
              <a:t>40</a:t>
            </a:fld>
            <a:endParaRPr lang="en-US"/>
          </a:p>
        </p:txBody>
      </p:sp>
    </p:spTree>
    <p:extLst>
      <p:ext uri="{BB962C8B-B14F-4D97-AF65-F5344CB8AC3E}">
        <p14:creationId xmlns:p14="http://schemas.microsoft.com/office/powerpoint/2010/main" val="29691541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Microsoft Sans Serif" pitchFamily="34" charset="0"/>
                <a:cs typeface="Microsoft Sans Serif" pitchFamily="34" charset="0"/>
              </a:rPr>
              <a:t>Here are some considerations for making your files available for the long-term.  In particular, we recommend </a:t>
            </a:r>
            <a:r>
              <a:rPr lang="en-US" sz="2000" b="0" i="0" u="none" strike="noStrike" kern="1200" dirty="0" smtClean="0">
                <a:solidFill>
                  <a:schemeClr val="tx1"/>
                </a:solidFill>
                <a:effectLst/>
                <a:latin typeface="+mn-lt"/>
                <a:ea typeface="+mn-ea"/>
                <a:cs typeface="+mn-cs"/>
              </a:rPr>
              <a:t>stable, proven file types, such CSV and ASCII,</a:t>
            </a:r>
            <a:r>
              <a:rPr lang="en-US" sz="2000" b="0" i="0" u="none" strike="noStrike" kern="1200" baseline="0" dirty="0" smtClean="0">
                <a:solidFill>
                  <a:schemeClr val="tx1"/>
                </a:solidFill>
                <a:effectLst/>
                <a:latin typeface="+mn-lt"/>
                <a:ea typeface="+mn-ea"/>
                <a:cs typeface="+mn-cs"/>
              </a:rPr>
              <a:t> </a:t>
            </a:r>
            <a:r>
              <a:rPr lang="en-US" sz="2000" b="0" i="0" u="none" strike="noStrike" kern="1200" dirty="0" smtClean="0">
                <a:solidFill>
                  <a:schemeClr val="tx1"/>
                </a:solidFill>
                <a:effectLst/>
                <a:latin typeface="+mn-lt"/>
                <a:ea typeface="+mn-ea"/>
                <a:cs typeface="+mn-cs"/>
              </a:rPr>
              <a:t>that are also open, non-proprietary.</a:t>
            </a:r>
          </a:p>
          <a:p>
            <a:endParaRPr lang="en-US" sz="2000" dirty="0">
              <a:latin typeface="Microsoft Sans Serif" pitchFamily="34" charset="0"/>
              <a:cs typeface="Microsoft Sans Serif" pitchFamily="34" charset="0"/>
            </a:endParaRPr>
          </a:p>
        </p:txBody>
      </p:sp>
      <p:sp>
        <p:nvSpPr>
          <p:cNvPr id="4" name="Slide Number Placeholder 3"/>
          <p:cNvSpPr>
            <a:spLocks noGrp="1"/>
          </p:cNvSpPr>
          <p:nvPr>
            <p:ph type="sldNum" sz="quarter" idx="10"/>
          </p:nvPr>
        </p:nvSpPr>
        <p:spPr/>
        <p:txBody>
          <a:bodyPr/>
          <a:lstStyle/>
          <a:p>
            <a:fld id="{6C964B68-3891-4089-8B69-19BC7518567A}" type="slidenum">
              <a:rPr lang="en-US" smtClean="0"/>
              <a:pPr/>
              <a:t>41</a:t>
            </a:fld>
            <a:endParaRPr lang="en-US"/>
          </a:p>
        </p:txBody>
      </p:sp>
    </p:spTree>
    <p:extLst>
      <p:ext uri="{BB962C8B-B14F-4D97-AF65-F5344CB8AC3E}">
        <p14:creationId xmlns:p14="http://schemas.microsoft.com/office/powerpoint/2010/main" val="18520506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2000" dirty="0" smtClean="0">
                <a:latin typeface="Microsoft Sans Serif" pitchFamily="34" charset="0"/>
                <a:cs typeface="Microsoft Sans Serif" pitchFamily="34" charset="0"/>
              </a:rPr>
              <a:t>Gina:</a:t>
            </a:r>
            <a:r>
              <a:rPr lang="en-US" sz="2000" baseline="0" dirty="0" smtClean="0">
                <a:latin typeface="Microsoft Sans Serif" pitchFamily="34" charset="0"/>
                <a:cs typeface="Microsoft Sans Serif" pitchFamily="34" charset="0"/>
              </a:rPr>
              <a:t> </a:t>
            </a:r>
            <a:r>
              <a:rPr lang="en-US" sz="1200" b="0" i="0" u="none" strike="noStrike" kern="1200" dirty="0" smtClean="0">
                <a:solidFill>
                  <a:schemeClr val="tx1"/>
                </a:solidFill>
                <a:effectLst/>
                <a:latin typeface="+mn-lt"/>
                <a:ea typeface="+mn-ea"/>
                <a:cs typeface="+mn-cs"/>
              </a:rPr>
              <a:t>Once you’re ready for long term preservation, you need to identify a place for it.  Most of you will use discipline-specific repositories, although some of you may be unsure what to do with your final dataset.  If you opt for a subject-specific repository, we can help you prepare your data for it.  </a:t>
            </a:r>
          </a:p>
          <a:p>
            <a:endParaRPr lang="en-US" sz="2000" dirty="0" smtClean="0">
              <a:latin typeface="Microsoft Sans Serif" pitchFamily="34" charset="0"/>
              <a:cs typeface="Microsoft Sans Serif" pitchFamily="34" charset="0"/>
            </a:endParaRPr>
          </a:p>
          <a:p>
            <a:r>
              <a:rPr lang="en-US" sz="2000" dirty="0" smtClean="0">
                <a:latin typeface="Microsoft Sans Serif" pitchFamily="34" charset="0"/>
                <a:cs typeface="Microsoft Sans Serif" pitchFamily="34" charset="0"/>
              </a:rPr>
              <a:t>For instance, in the library we commonly get questions about </a:t>
            </a:r>
            <a:r>
              <a:rPr lang="en-US" sz="2000" dirty="0" err="1" smtClean="0">
                <a:latin typeface="Microsoft Sans Serif" pitchFamily="34" charset="0"/>
                <a:cs typeface="Microsoft Sans Serif" pitchFamily="34" charset="0"/>
              </a:rPr>
              <a:t>dois</a:t>
            </a:r>
            <a:r>
              <a:rPr lang="en-US" sz="2000" dirty="0" smtClean="0">
                <a:latin typeface="Microsoft Sans Serif" pitchFamily="34" charset="0"/>
                <a:cs typeface="Microsoft Sans Serif" pitchFamily="34" charset="0"/>
              </a:rPr>
              <a:t>.  A </a:t>
            </a:r>
            <a:r>
              <a:rPr lang="en-US" sz="2000" dirty="0" err="1" smtClean="0">
                <a:latin typeface="Microsoft Sans Serif" pitchFamily="34" charset="0"/>
                <a:cs typeface="Microsoft Sans Serif" pitchFamily="34" charset="0"/>
              </a:rPr>
              <a:t>doi</a:t>
            </a:r>
            <a:r>
              <a:rPr lang="en-US" sz="2000" dirty="0" smtClean="0">
                <a:latin typeface="Microsoft Sans Serif" pitchFamily="34" charset="0"/>
                <a:cs typeface="Microsoft Sans Serif" pitchFamily="34" charset="0"/>
              </a:rPr>
              <a:t> is a </a:t>
            </a:r>
            <a:r>
              <a:rPr lang="en-US" sz="2000" b="1" i="0" kern="1200" dirty="0" smtClean="0">
                <a:solidFill>
                  <a:schemeClr val="tx1"/>
                </a:solidFill>
                <a:effectLst/>
                <a:latin typeface="Microsoft Sans Serif" pitchFamily="34" charset="0"/>
                <a:cs typeface="Microsoft Sans Serif" pitchFamily="34" charset="0"/>
              </a:rPr>
              <a:t>unique alphanumeric string</a:t>
            </a:r>
            <a:r>
              <a:rPr lang="en-US" sz="2000" b="0" i="0" kern="1200" dirty="0" smtClean="0">
                <a:solidFill>
                  <a:schemeClr val="tx1"/>
                </a:solidFill>
                <a:effectLst/>
                <a:latin typeface="Microsoft Sans Serif" pitchFamily="34" charset="0"/>
                <a:cs typeface="Microsoft Sans Serif" pitchFamily="34" charset="0"/>
              </a:rPr>
              <a:t> assigned to any digital object, any object! – it can be a</a:t>
            </a:r>
            <a:r>
              <a:rPr lang="en-US" sz="2000" b="0" i="0" kern="1200" baseline="0" dirty="0" smtClean="0">
                <a:solidFill>
                  <a:schemeClr val="tx1"/>
                </a:solidFill>
                <a:effectLst/>
                <a:latin typeface="Microsoft Sans Serif" pitchFamily="34" charset="0"/>
                <a:cs typeface="Microsoft Sans Serif" pitchFamily="34" charset="0"/>
              </a:rPr>
              <a:t> data set, </a:t>
            </a:r>
            <a:r>
              <a:rPr lang="en-US" sz="2000" b="0" i="0" kern="1200" dirty="0" smtClean="0">
                <a:solidFill>
                  <a:schemeClr val="tx1"/>
                </a:solidFill>
                <a:effectLst/>
                <a:latin typeface="Microsoft Sans Serif" pitchFamily="34" charset="0"/>
                <a:cs typeface="Microsoft Sans Serif" pitchFamily="34" charset="0"/>
              </a:rPr>
              <a:t>an electronic journal article, an e-book chapter, a chart, model, etc.  We create a set of basic metadata and a create a URL pointer to the full text of your article and its matching</a:t>
            </a:r>
            <a:r>
              <a:rPr lang="en-US" sz="2000" b="0" i="0" kern="1200" baseline="0" dirty="0" smtClean="0">
                <a:solidFill>
                  <a:schemeClr val="tx1"/>
                </a:solidFill>
                <a:effectLst/>
                <a:latin typeface="Microsoft Sans Serif" pitchFamily="34" charset="0"/>
                <a:cs typeface="Microsoft Sans Serif" pitchFamily="34" charset="0"/>
              </a:rPr>
              <a:t> data set</a:t>
            </a:r>
            <a:r>
              <a:rPr lang="en-US" sz="2000" b="0" i="0" kern="1200" dirty="0" smtClean="0">
                <a:solidFill>
                  <a:schemeClr val="tx1"/>
                </a:solidFill>
                <a:effectLst/>
                <a:latin typeface="Microsoft Sans Serif" pitchFamily="34" charset="0"/>
                <a:cs typeface="Microsoft Sans Serif" pitchFamily="34" charset="0"/>
              </a:rPr>
              <a:t>, so that it</a:t>
            </a:r>
            <a:r>
              <a:rPr lang="en-US" sz="2000" b="1" i="0" kern="1200" dirty="0" smtClean="0">
                <a:solidFill>
                  <a:schemeClr val="tx1"/>
                </a:solidFill>
                <a:effectLst/>
                <a:latin typeface="Microsoft Sans Serif" pitchFamily="34" charset="0"/>
                <a:cs typeface="Microsoft Sans Serif" pitchFamily="34" charset="0"/>
              </a:rPr>
              <a:t> </a:t>
            </a:r>
            <a:r>
              <a:rPr lang="en-US" sz="2000" b="0" i="0" kern="1200" dirty="0" smtClean="0">
                <a:solidFill>
                  <a:schemeClr val="tx1"/>
                </a:solidFill>
                <a:effectLst/>
                <a:latin typeface="Microsoft Sans Serif" pitchFamily="34" charset="0"/>
                <a:cs typeface="Microsoft Sans Serif" pitchFamily="34" charset="0"/>
              </a:rPr>
              <a:t>uniquely identifies the content item and provides a persistent link to its location on the internet.  This allows you to not only measure the citation impact of your publications but also the citation im</a:t>
            </a:r>
            <a:r>
              <a:rPr lang="en-US" sz="2000" dirty="0" smtClean="0">
                <a:latin typeface="Microsoft Sans Serif" pitchFamily="34" charset="0"/>
                <a:cs typeface="Microsoft Sans Serif" pitchFamily="34" charset="0"/>
              </a:rPr>
              <a:t>pact of your data!</a:t>
            </a:r>
            <a:endParaRPr lang="en-US" sz="2000" dirty="0">
              <a:latin typeface="Microsoft Sans Serif" pitchFamily="34" charset="0"/>
              <a:cs typeface="Microsoft Sans Serif" pitchFamily="34" charset="0"/>
            </a:endParaRPr>
          </a:p>
        </p:txBody>
      </p:sp>
      <p:sp>
        <p:nvSpPr>
          <p:cNvPr id="4" name="Slide Number Placeholder 3"/>
          <p:cNvSpPr>
            <a:spLocks noGrp="1"/>
          </p:cNvSpPr>
          <p:nvPr>
            <p:ph type="sldNum" sz="quarter" idx="10"/>
          </p:nvPr>
        </p:nvSpPr>
        <p:spPr/>
        <p:txBody>
          <a:bodyPr/>
          <a:lstStyle/>
          <a:p>
            <a:fld id="{6C964B68-3891-4089-8B69-19BC7518567A}" type="slidenum">
              <a:rPr lang="en-US" smtClean="0"/>
              <a:pPr/>
              <a:t>42</a:t>
            </a:fld>
            <a:endParaRPr lang="en-US"/>
          </a:p>
        </p:txBody>
      </p:sp>
    </p:spTree>
    <p:extLst>
      <p:ext uri="{BB962C8B-B14F-4D97-AF65-F5344CB8AC3E}">
        <p14:creationId xmlns:p14="http://schemas.microsoft.com/office/powerpoint/2010/main" val="14955146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964B68-3891-4089-8B69-19BC7518567A}" type="slidenum">
              <a:rPr lang="en-US" smtClean="0"/>
              <a:pPr/>
              <a:t>43</a:t>
            </a:fld>
            <a:endParaRPr lang="en-US"/>
          </a:p>
        </p:txBody>
      </p:sp>
    </p:spTree>
    <p:extLst>
      <p:ext uri="{BB962C8B-B14F-4D97-AF65-F5344CB8AC3E}">
        <p14:creationId xmlns:p14="http://schemas.microsoft.com/office/powerpoint/2010/main" val="2231883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964B68-3891-4089-8B69-19BC7518567A}" type="slidenum">
              <a:rPr lang="en-US" smtClean="0"/>
              <a:pPr/>
              <a:t>44</a:t>
            </a:fld>
            <a:endParaRPr lang="en-US"/>
          </a:p>
        </p:txBody>
      </p:sp>
    </p:spTree>
    <p:extLst>
      <p:ext uri="{BB962C8B-B14F-4D97-AF65-F5344CB8AC3E}">
        <p14:creationId xmlns:p14="http://schemas.microsoft.com/office/powerpoint/2010/main" val="1542540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2000" u="none" dirty="0" smtClean="0">
                <a:solidFill>
                  <a:schemeClr val="tx1"/>
                </a:solidFill>
                <a:latin typeface="Microsoft Sans Serif" pitchFamily="34" charset="0"/>
                <a:cs typeface="Microsoft Sans Serif" pitchFamily="34" charset="0"/>
              </a:rPr>
              <a:t>The government has been increasingly interested in preserving and sharing the results of federally funded research, particularly in the medical and public health areas.  NCBI launched PubMed for articles and traditional outputs of research in 2000, and the</a:t>
            </a:r>
            <a:r>
              <a:rPr lang="en-US" sz="2000" u="none" baseline="0" dirty="0" smtClean="0">
                <a:solidFill>
                  <a:schemeClr val="tx1"/>
                </a:solidFill>
                <a:latin typeface="Microsoft Sans Serif" pitchFamily="34" charset="0"/>
                <a:cs typeface="Microsoft Sans Serif" pitchFamily="34" charset="0"/>
              </a:rPr>
              <a:t> government has</a:t>
            </a:r>
            <a:r>
              <a:rPr lang="en-US" sz="2000" u="none" dirty="0" smtClean="0">
                <a:solidFill>
                  <a:schemeClr val="tx1"/>
                </a:solidFill>
                <a:latin typeface="Microsoft Sans Serif" pitchFamily="34" charset="0"/>
                <a:cs typeface="Microsoft Sans Serif" pitchFamily="34" charset="0"/>
              </a:rPr>
              <a:t> been increasing its efforts to host and share research data – which, as the new currency of data, makes sense. </a:t>
            </a:r>
          </a:p>
          <a:p>
            <a:pPr defTabSz="931774">
              <a:defRPr/>
            </a:pPr>
            <a:endParaRPr lang="en-US" sz="2000" u="none" dirty="0" smtClean="0">
              <a:solidFill>
                <a:schemeClr val="tx1"/>
              </a:solidFill>
              <a:latin typeface="Microsoft Sans Serif" pitchFamily="34" charset="0"/>
              <a:cs typeface="Microsoft Sans Serif" pitchFamily="34" charset="0"/>
            </a:endParaRPr>
          </a:p>
          <a:p>
            <a:pPr defTabSz="931774">
              <a:defRPr/>
            </a:pPr>
            <a:r>
              <a:rPr lang="en-US" sz="2000" u="none" dirty="0" smtClean="0">
                <a:solidFill>
                  <a:schemeClr val="tx1"/>
                </a:solidFill>
                <a:latin typeface="Microsoft Sans Serif" pitchFamily="34" charset="0"/>
                <a:cs typeface="Microsoft Sans Serif" pitchFamily="34" charset="0"/>
              </a:rPr>
              <a:t>Quote from:</a:t>
            </a:r>
            <a:r>
              <a:rPr lang="en-US" sz="2000" u="none" baseline="0" dirty="0" smtClean="0">
                <a:solidFill>
                  <a:schemeClr val="tx1"/>
                </a:solidFill>
                <a:latin typeface="Microsoft Sans Serif" pitchFamily="34" charset="0"/>
                <a:cs typeface="Microsoft Sans Serif" pitchFamily="34" charset="0"/>
              </a:rPr>
              <a:t> </a:t>
            </a:r>
            <a:r>
              <a:rPr lang="en-US" sz="2000" u="none" dirty="0" smtClean="0">
                <a:solidFill>
                  <a:schemeClr val="tx1"/>
                </a:solidFill>
                <a:latin typeface="Microsoft Sans Serif" pitchFamily="34" charset="0"/>
                <a:cs typeface="Microsoft Sans Serif" pitchFamily="34" charset="0"/>
              </a:rPr>
              <a:t>Expanding Public Access to the Results of Federally Funded Research</a:t>
            </a:r>
            <a:r>
              <a:rPr lang="en-US" sz="2000" dirty="0" smtClean="0">
                <a:latin typeface="Microsoft Sans Serif" pitchFamily="34" charset="0"/>
                <a:cs typeface="Microsoft Sans Serif" pitchFamily="34" charset="0"/>
              </a:rPr>
              <a:t>, Office of Science and Technology Policy: http://www.whitehouse.gov/blog/2013/02/22/expanding-public-access-results-federally-funded-research</a:t>
            </a:r>
          </a:p>
          <a:p>
            <a:endParaRPr lang="en-US" dirty="0"/>
          </a:p>
        </p:txBody>
      </p:sp>
      <p:sp>
        <p:nvSpPr>
          <p:cNvPr id="4" name="Slide Number Placeholder 3"/>
          <p:cNvSpPr>
            <a:spLocks noGrp="1"/>
          </p:cNvSpPr>
          <p:nvPr>
            <p:ph type="sldNum" sz="quarter" idx="10"/>
          </p:nvPr>
        </p:nvSpPr>
        <p:spPr/>
        <p:txBody>
          <a:bodyPr/>
          <a:lstStyle/>
          <a:p>
            <a:fld id="{A56A2080-85D3-4E35-BB08-8FE4D7F56BA0}" type="slidenum">
              <a:rPr lang="en-US" smtClean="0"/>
              <a:pPr/>
              <a:t>5</a:t>
            </a:fld>
            <a:endParaRPr lang="en-US"/>
          </a:p>
        </p:txBody>
      </p:sp>
    </p:spTree>
    <p:extLst>
      <p:ext uri="{BB962C8B-B14F-4D97-AF65-F5344CB8AC3E}">
        <p14:creationId xmlns:p14="http://schemas.microsoft.com/office/powerpoint/2010/main" val="1306823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White</a:t>
            </a:r>
            <a:r>
              <a:rPr lang="en-US" baseline="0" dirty="0" smtClean="0"/>
              <a:t> House devotes website space to outlining the Executive Order to make government more accessible.  Project Open Data established a GitHub account for posting and improving governmental data.</a:t>
            </a:r>
          </a:p>
          <a:p>
            <a:endParaRPr lang="en-US" dirty="0" smtClean="0"/>
          </a:p>
          <a:p>
            <a:r>
              <a:rPr lang="en-US" dirty="0" smtClean="0"/>
              <a:t>http://www.whitehouse.gov/blog/2013/05/16/introducing-project-open-data</a:t>
            </a:r>
            <a:endParaRPr lang="en-US" dirty="0"/>
          </a:p>
        </p:txBody>
      </p:sp>
      <p:sp>
        <p:nvSpPr>
          <p:cNvPr id="4" name="Slide Number Placeholder 3"/>
          <p:cNvSpPr>
            <a:spLocks noGrp="1"/>
          </p:cNvSpPr>
          <p:nvPr>
            <p:ph type="sldNum" sz="quarter" idx="10"/>
          </p:nvPr>
        </p:nvSpPr>
        <p:spPr/>
        <p:txBody>
          <a:bodyPr/>
          <a:lstStyle/>
          <a:p>
            <a:fld id="{6C964B68-3891-4089-8B69-19BC7518567A}" type="slidenum">
              <a:rPr lang="en-US" smtClean="0"/>
              <a:pPr/>
              <a:t>6</a:t>
            </a:fld>
            <a:endParaRPr lang="en-US"/>
          </a:p>
        </p:txBody>
      </p:sp>
    </p:spTree>
    <p:extLst>
      <p:ext uri="{BB962C8B-B14F-4D97-AF65-F5344CB8AC3E}">
        <p14:creationId xmlns:p14="http://schemas.microsoft.com/office/powerpoint/2010/main" val="2451708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11113"/>
            <a:ext cx="4648200" cy="3486150"/>
          </a:xfrm>
        </p:spPr>
      </p:sp>
      <p:sp>
        <p:nvSpPr>
          <p:cNvPr id="3" name="Notes Placeholder 2"/>
          <p:cNvSpPr>
            <a:spLocks noGrp="1"/>
          </p:cNvSpPr>
          <p:nvPr>
            <p:ph type="body" idx="1"/>
          </p:nvPr>
        </p:nvSpPr>
        <p:spPr>
          <a:xfrm>
            <a:off x="701040" y="3657600"/>
            <a:ext cx="5608320" cy="4941570"/>
          </a:xfrm>
        </p:spPr>
        <p:txBody>
          <a:bodyPr/>
          <a:lstStyle/>
          <a:p>
            <a:r>
              <a:rPr lang="en-US" sz="2000" dirty="0" smtClean="0">
                <a:latin typeface="Microsoft Sans Serif" pitchFamily="34" charset="0"/>
                <a:cs typeface="Microsoft Sans Serif" pitchFamily="34" charset="0"/>
              </a:rPr>
              <a:t>Federal funding agencies under the umbrella of the NIH are</a:t>
            </a:r>
            <a:r>
              <a:rPr lang="en-US" sz="2000" baseline="0" dirty="0" smtClean="0">
                <a:latin typeface="Microsoft Sans Serif" pitchFamily="34" charset="0"/>
                <a:cs typeface="Microsoft Sans Serif" pitchFamily="34" charset="0"/>
              </a:rPr>
              <a:t> particularly active in data repository hosting, in large part due to the Human Genome Project.</a:t>
            </a:r>
          </a:p>
          <a:p>
            <a:endParaRPr lang="en-US" sz="2000" dirty="0">
              <a:latin typeface="Microsoft Sans Serif" pitchFamily="34" charset="0"/>
              <a:cs typeface="Microsoft Sans Serif" pitchFamily="34" charset="0"/>
            </a:endParaRPr>
          </a:p>
          <a:p>
            <a:r>
              <a:rPr lang="en-US" sz="2000" dirty="0" smtClean="0">
                <a:latin typeface="Microsoft Sans Serif" pitchFamily="34" charset="0"/>
                <a:cs typeface="Microsoft Sans Serif" pitchFamily="34" charset="0"/>
              </a:rPr>
              <a:t>There several types of repositories; some are open and some are closed.  There are disciplinary and subject data repositories, multidisciplinary repositories, regional and local repositories, and institutional repositories.</a:t>
            </a:r>
          </a:p>
          <a:p>
            <a:endParaRPr lang="en-US" sz="2000" dirty="0">
              <a:latin typeface="Microsoft Sans Serif" pitchFamily="34" charset="0"/>
              <a:cs typeface="Microsoft Sans Serif" pitchFamily="34" charset="0"/>
            </a:endParaRPr>
          </a:p>
          <a:p>
            <a:r>
              <a:rPr lang="en-US" sz="2000" dirty="0" smtClean="0">
                <a:latin typeface="Microsoft Sans Serif" pitchFamily="34" charset="0"/>
                <a:cs typeface="Microsoft Sans Serif" pitchFamily="34" charset="0"/>
              </a:rPr>
              <a:t>On the slide is a sample of data </a:t>
            </a:r>
            <a:r>
              <a:rPr lang="en-US" sz="2000" dirty="0" smtClean="0"/>
              <a:t>repositories currently funded by the NIH.  Notice that this year the NLM has made their policies and instructions for submitting data very clear to assist researchers with sharing and archiving their data:</a:t>
            </a:r>
            <a:r>
              <a:rPr lang="en-US" sz="2000" baseline="0" dirty="0" smtClean="0"/>
              <a:t> http://www.nlm.nih.gov/NIHbmic/nih_data_sharing_repositories.html</a:t>
            </a:r>
            <a:endParaRPr lang="en-US" sz="2000" dirty="0"/>
          </a:p>
        </p:txBody>
      </p:sp>
      <p:sp>
        <p:nvSpPr>
          <p:cNvPr id="4" name="Slide Number Placeholder 3"/>
          <p:cNvSpPr>
            <a:spLocks noGrp="1"/>
          </p:cNvSpPr>
          <p:nvPr>
            <p:ph type="sldNum" sz="quarter" idx="10"/>
          </p:nvPr>
        </p:nvSpPr>
        <p:spPr/>
        <p:txBody>
          <a:bodyPr/>
          <a:lstStyle/>
          <a:p>
            <a:fld id="{6C964B68-3891-4089-8B69-19BC7518567A}" type="slidenum">
              <a:rPr lang="en-US" smtClean="0"/>
              <a:pPr/>
              <a:t>7</a:t>
            </a:fld>
            <a:endParaRPr lang="en-US" dirty="0"/>
          </a:p>
        </p:txBody>
      </p:sp>
    </p:spTree>
    <p:extLst>
      <p:ext uri="{BB962C8B-B14F-4D97-AF65-F5344CB8AC3E}">
        <p14:creationId xmlns:p14="http://schemas.microsoft.com/office/powerpoint/2010/main" val="2614036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ICPSR for social studies data, the largest social science</a:t>
            </a:r>
            <a:r>
              <a:rPr lang="en-US" baseline="0" dirty="0" smtClean="0"/>
              <a:t> data repository, has clear guidelines for managing and organizing one’s data for inclusion in the database, to make it useable by others.</a:t>
            </a:r>
          </a:p>
          <a:p>
            <a:endParaRPr lang="en-US" dirty="0" smtClean="0"/>
          </a:p>
          <a:p>
            <a:r>
              <a:rPr lang="en-US" dirty="0" smtClean="0"/>
              <a:t>http://www.icpsr.umich.edu/icpsrweb/content/datamanagement/index.html</a:t>
            </a:r>
            <a:endParaRPr lang="en-US" dirty="0"/>
          </a:p>
        </p:txBody>
      </p:sp>
      <p:sp>
        <p:nvSpPr>
          <p:cNvPr id="4" name="Slide Number Placeholder 3"/>
          <p:cNvSpPr>
            <a:spLocks noGrp="1"/>
          </p:cNvSpPr>
          <p:nvPr>
            <p:ph type="sldNum" sz="quarter" idx="10"/>
          </p:nvPr>
        </p:nvSpPr>
        <p:spPr/>
        <p:txBody>
          <a:bodyPr/>
          <a:lstStyle/>
          <a:p>
            <a:fld id="{6C964B68-3891-4089-8B69-19BC7518567A}" type="slidenum">
              <a:rPr lang="en-US" smtClean="0"/>
              <a:pPr/>
              <a:t>8</a:t>
            </a:fld>
            <a:endParaRPr lang="en-US"/>
          </a:p>
        </p:txBody>
      </p:sp>
    </p:spTree>
    <p:extLst>
      <p:ext uri="{BB962C8B-B14F-4D97-AF65-F5344CB8AC3E}">
        <p14:creationId xmlns:p14="http://schemas.microsoft.com/office/powerpoint/2010/main" val="3023693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Microsoft Sans Serif" pitchFamily="34" charset="0"/>
                <a:cs typeface="Microsoft Sans Serif" pitchFamily="34" charset="0"/>
              </a:rPr>
              <a:t>Even publishers</a:t>
            </a:r>
            <a:r>
              <a:rPr lang="en-US" sz="2000" baseline="0" dirty="0" smtClean="0">
                <a:latin typeface="Microsoft Sans Serif" pitchFamily="34" charset="0"/>
                <a:cs typeface="Microsoft Sans Serif" pitchFamily="34" charset="0"/>
              </a:rPr>
              <a:t> are interested in data, expanding the traditional supplemental data addendums from tables and figures that wouldn’t fit a page limit to complete datasets and the metadata to make them comprehensible. Publishers rarely maintain a data repository themselves, but generally recommend a subject-specific or reputable general-science repository like Dryad.  </a:t>
            </a:r>
            <a:r>
              <a:rPr lang="en-US" sz="2000" baseline="0" dirty="0" err="1" smtClean="0">
                <a:latin typeface="Microsoft Sans Serif" pitchFamily="34" charset="0"/>
                <a:cs typeface="Microsoft Sans Serif" pitchFamily="34" charset="0"/>
              </a:rPr>
              <a:t>PLoS</a:t>
            </a:r>
            <a:r>
              <a:rPr lang="en-US" sz="2000" baseline="0" dirty="0" smtClean="0">
                <a:latin typeface="Microsoft Sans Serif" pitchFamily="34" charset="0"/>
                <a:cs typeface="Microsoft Sans Serif" pitchFamily="34" charset="0"/>
              </a:rPr>
              <a:t> journals have instructions for authors for data archiving, and the </a:t>
            </a:r>
            <a:r>
              <a:rPr lang="en-US" sz="2000" dirty="0" smtClean="0">
                <a:latin typeface="Microsoft Sans Serif" pitchFamily="34" charset="0"/>
                <a:cs typeface="Microsoft Sans Serif" pitchFamily="34" charset="0"/>
              </a:rPr>
              <a:t>JDAP is an agreement among some of the major scientific publishers including the Nature Publishing Group, to ensure the integrity of the articles and research findings they publish by having their authors deposit their data in a repository such as DRYAD to make the underlying data available for scrutiny by the public and scientific community.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smtClean="0">
              <a:latin typeface="Microsoft Sans Serif" pitchFamily="34" charset="0"/>
              <a:cs typeface="Microsoft Sans Serif"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Microsoft Sans Serif" pitchFamily="34" charset="0"/>
                <a:cs typeface="Microsoft Sans Serif" pitchFamily="34" charset="0"/>
              </a:rPr>
              <a:t>http://datadryad.org/pages/jdap</a:t>
            </a:r>
            <a:endParaRPr lang="en-US" sz="2000" dirty="0">
              <a:latin typeface="Microsoft Sans Serif" pitchFamily="34" charset="0"/>
              <a:cs typeface="Microsoft Sans Serif" pitchFamily="34" charset="0"/>
            </a:endParaRPr>
          </a:p>
        </p:txBody>
      </p:sp>
      <p:sp>
        <p:nvSpPr>
          <p:cNvPr id="4" name="Slide Number Placeholder 3"/>
          <p:cNvSpPr>
            <a:spLocks noGrp="1"/>
          </p:cNvSpPr>
          <p:nvPr>
            <p:ph type="sldNum" sz="quarter" idx="10"/>
          </p:nvPr>
        </p:nvSpPr>
        <p:spPr/>
        <p:txBody>
          <a:bodyPr/>
          <a:lstStyle/>
          <a:p>
            <a:fld id="{6C964B68-3891-4089-8B69-19BC7518567A}" type="slidenum">
              <a:rPr lang="en-US" smtClean="0"/>
              <a:pPr/>
              <a:t>9</a:t>
            </a:fld>
            <a:endParaRPr lang="en-US"/>
          </a:p>
        </p:txBody>
      </p:sp>
    </p:spTree>
    <p:extLst>
      <p:ext uri="{BB962C8B-B14F-4D97-AF65-F5344CB8AC3E}">
        <p14:creationId xmlns:p14="http://schemas.microsoft.com/office/powerpoint/2010/main" val="3453932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B358FB10-82E3-4F4F-8070-B247978C22FB}" type="datetime1">
              <a:rPr lang="en-US" smtClean="0"/>
              <a:pPr/>
              <a:t>1/29/2015</a:t>
            </a:fld>
            <a:endParaRPr lang="en-US"/>
          </a:p>
        </p:txBody>
      </p:sp>
      <p:sp>
        <p:nvSpPr>
          <p:cNvPr id="8" name="Slide Number Placeholder 7"/>
          <p:cNvSpPr>
            <a:spLocks noGrp="1"/>
          </p:cNvSpPr>
          <p:nvPr>
            <p:ph type="sldNum" sz="quarter" idx="11"/>
          </p:nvPr>
        </p:nvSpPr>
        <p:spPr/>
        <p:txBody>
          <a:bodyPr/>
          <a:lstStyle/>
          <a:p>
            <a:fld id="{1555C909-0917-437E-A4B5-C295D36F0E86}" type="slidenum">
              <a:rPr lang="en-US" smtClean="0"/>
              <a:pPr/>
              <a:t>‹#›</a:t>
            </a:fld>
            <a:endParaRPr lang="en-US"/>
          </a:p>
        </p:txBody>
      </p:sp>
      <p:sp>
        <p:nvSpPr>
          <p:cNvPr id="9" name="Footer Placeholder 8"/>
          <p:cNvSpPr>
            <a:spLocks noGrp="1"/>
          </p:cNvSpPr>
          <p:nvPr>
            <p:ph type="ftr" sz="quarter" idx="12"/>
          </p:nvPr>
        </p:nvSpPr>
        <p:spPr/>
        <p:txBody>
          <a:bodyPr/>
          <a:lstStyle/>
          <a:p>
            <a:r>
              <a:rPr lang="en-US" smtClean="0"/>
              <a:t>Module 1: Overview of Research Data Management</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AC5205-A5A4-4F11-85D7-D81326359AE0}" type="datetime1">
              <a:rPr lang="en-US" smtClean="0"/>
              <a:pPr/>
              <a:t>1/29/2015</a:t>
            </a:fld>
            <a:endParaRPr lang="en-US"/>
          </a:p>
        </p:txBody>
      </p:sp>
      <p:sp>
        <p:nvSpPr>
          <p:cNvPr id="5" name="Footer Placeholder 4"/>
          <p:cNvSpPr>
            <a:spLocks noGrp="1"/>
          </p:cNvSpPr>
          <p:nvPr>
            <p:ph type="ftr" sz="quarter" idx="11"/>
          </p:nvPr>
        </p:nvSpPr>
        <p:spPr/>
        <p:txBody>
          <a:bodyPr/>
          <a:lstStyle/>
          <a:p>
            <a:r>
              <a:rPr lang="en-US" smtClean="0"/>
              <a:t>Module 1: Overview of Research Data Management</a:t>
            </a:r>
            <a:endParaRPr lang="en-US"/>
          </a:p>
        </p:txBody>
      </p:sp>
      <p:sp>
        <p:nvSpPr>
          <p:cNvPr id="6" name="Slide Number Placeholder 5"/>
          <p:cNvSpPr>
            <a:spLocks noGrp="1"/>
          </p:cNvSpPr>
          <p:nvPr>
            <p:ph type="sldNum" sz="quarter" idx="12"/>
          </p:nvPr>
        </p:nvSpPr>
        <p:spPr/>
        <p:txBody>
          <a:bodyPr/>
          <a:lstStyle/>
          <a:p>
            <a:fld id="{1555C909-0917-437E-A4B5-C295D36F0E8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723027-6186-44FB-B4FE-E8DD693370F1}" type="datetime1">
              <a:rPr lang="en-US" smtClean="0"/>
              <a:pPr/>
              <a:t>1/29/2015</a:t>
            </a:fld>
            <a:endParaRPr lang="en-US"/>
          </a:p>
        </p:txBody>
      </p:sp>
      <p:sp>
        <p:nvSpPr>
          <p:cNvPr id="5" name="Footer Placeholder 4"/>
          <p:cNvSpPr>
            <a:spLocks noGrp="1"/>
          </p:cNvSpPr>
          <p:nvPr>
            <p:ph type="ftr" sz="quarter" idx="11"/>
          </p:nvPr>
        </p:nvSpPr>
        <p:spPr/>
        <p:txBody>
          <a:bodyPr/>
          <a:lstStyle/>
          <a:p>
            <a:r>
              <a:rPr lang="en-US" smtClean="0"/>
              <a:t>Module 1: Overview of Research Data Management</a:t>
            </a:r>
            <a:endParaRPr lang="en-US"/>
          </a:p>
        </p:txBody>
      </p:sp>
      <p:sp>
        <p:nvSpPr>
          <p:cNvPr id="6" name="Slide Number Placeholder 5"/>
          <p:cNvSpPr>
            <a:spLocks noGrp="1"/>
          </p:cNvSpPr>
          <p:nvPr>
            <p:ph type="sldNum" sz="quarter" idx="12"/>
          </p:nvPr>
        </p:nvSpPr>
        <p:spPr/>
        <p:txBody>
          <a:bodyPr/>
          <a:lstStyle/>
          <a:p>
            <a:fld id="{1555C909-0917-437E-A4B5-C295D36F0E8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53562748-E331-4AE5-9172-13157EFF364E}" type="datetime1">
              <a:rPr lang="en-US" smtClean="0"/>
              <a:pPr/>
              <a:t>1/29/2015</a:t>
            </a:fld>
            <a:endParaRPr lang="en-US"/>
          </a:p>
        </p:txBody>
      </p:sp>
      <p:sp>
        <p:nvSpPr>
          <p:cNvPr id="5" name="Footer Placeholder 4"/>
          <p:cNvSpPr>
            <a:spLocks noGrp="1"/>
          </p:cNvSpPr>
          <p:nvPr>
            <p:ph type="ftr" sz="quarter" idx="11"/>
          </p:nvPr>
        </p:nvSpPr>
        <p:spPr/>
        <p:txBody>
          <a:bodyPr/>
          <a:lstStyle/>
          <a:p>
            <a:r>
              <a:rPr lang="en-US" smtClean="0"/>
              <a:t>Module 1: Overview of Research Data Management</a:t>
            </a:r>
            <a:endParaRPr lang="en-US"/>
          </a:p>
        </p:txBody>
      </p:sp>
      <p:sp>
        <p:nvSpPr>
          <p:cNvPr id="6" name="Slide Number Placeholder 5"/>
          <p:cNvSpPr>
            <a:spLocks noGrp="1"/>
          </p:cNvSpPr>
          <p:nvPr>
            <p:ph type="sldNum" sz="quarter" idx="12"/>
          </p:nvPr>
        </p:nvSpPr>
        <p:spPr/>
        <p:txBody>
          <a:bodyPr/>
          <a:lstStyle/>
          <a:p>
            <a:fld id="{1555C909-0917-437E-A4B5-C295D36F0E8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1EBCDD-190A-444D-A60B-6EA2A5FE9A5D}" type="datetime1">
              <a:rPr lang="en-US" smtClean="0"/>
              <a:pPr/>
              <a:t>1/29/2015</a:t>
            </a:fld>
            <a:endParaRPr lang="en-US"/>
          </a:p>
        </p:txBody>
      </p:sp>
      <p:sp>
        <p:nvSpPr>
          <p:cNvPr id="5" name="Footer Placeholder 4"/>
          <p:cNvSpPr>
            <a:spLocks noGrp="1"/>
          </p:cNvSpPr>
          <p:nvPr>
            <p:ph type="ftr" sz="quarter" idx="11"/>
          </p:nvPr>
        </p:nvSpPr>
        <p:spPr/>
        <p:txBody>
          <a:bodyPr/>
          <a:lstStyle/>
          <a:p>
            <a:r>
              <a:rPr lang="en-US" smtClean="0"/>
              <a:t>Module 1: Overview of Research Data Management</a:t>
            </a:r>
            <a:endParaRPr lang="en-US"/>
          </a:p>
        </p:txBody>
      </p:sp>
      <p:sp>
        <p:nvSpPr>
          <p:cNvPr id="6" name="Slide Number Placeholder 5"/>
          <p:cNvSpPr>
            <a:spLocks noGrp="1"/>
          </p:cNvSpPr>
          <p:nvPr>
            <p:ph type="sldNum" sz="quarter" idx="12"/>
          </p:nvPr>
        </p:nvSpPr>
        <p:spPr/>
        <p:txBody>
          <a:bodyPr/>
          <a:lstStyle/>
          <a:p>
            <a:fld id="{1555C909-0917-437E-A4B5-C295D36F0E86}"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58611AA8-F4B7-4F87-838F-1D77231248B4}" type="datetime1">
              <a:rPr lang="en-US" smtClean="0"/>
              <a:pPr/>
              <a:t>1/29/2015</a:t>
            </a:fld>
            <a:endParaRPr lang="en-US"/>
          </a:p>
        </p:txBody>
      </p:sp>
      <p:sp>
        <p:nvSpPr>
          <p:cNvPr id="6" name="Footer Placeholder 5"/>
          <p:cNvSpPr>
            <a:spLocks noGrp="1"/>
          </p:cNvSpPr>
          <p:nvPr>
            <p:ph type="ftr" sz="quarter" idx="11"/>
          </p:nvPr>
        </p:nvSpPr>
        <p:spPr/>
        <p:txBody>
          <a:bodyPr/>
          <a:lstStyle/>
          <a:p>
            <a:r>
              <a:rPr lang="en-US" smtClean="0"/>
              <a:t>Module 1: Overview of Research Data Management</a:t>
            </a:r>
            <a:endParaRPr lang="en-US"/>
          </a:p>
        </p:txBody>
      </p:sp>
      <p:sp>
        <p:nvSpPr>
          <p:cNvPr id="7" name="Slide Number Placeholder 6"/>
          <p:cNvSpPr>
            <a:spLocks noGrp="1"/>
          </p:cNvSpPr>
          <p:nvPr>
            <p:ph type="sldNum" sz="quarter" idx="12"/>
          </p:nvPr>
        </p:nvSpPr>
        <p:spPr/>
        <p:txBody>
          <a:bodyPr/>
          <a:lstStyle/>
          <a:p>
            <a:fld id="{1555C909-0917-437E-A4B5-C295D36F0E86}"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D66CE76-98B3-4123-949E-A0D89B696466}" type="datetime1">
              <a:rPr lang="en-US" smtClean="0"/>
              <a:pPr/>
              <a:t>1/29/2015</a:t>
            </a:fld>
            <a:endParaRPr lang="en-US"/>
          </a:p>
        </p:txBody>
      </p:sp>
      <p:sp>
        <p:nvSpPr>
          <p:cNvPr id="8" name="Footer Placeholder 7"/>
          <p:cNvSpPr>
            <a:spLocks noGrp="1"/>
          </p:cNvSpPr>
          <p:nvPr>
            <p:ph type="ftr" sz="quarter" idx="11"/>
          </p:nvPr>
        </p:nvSpPr>
        <p:spPr/>
        <p:txBody>
          <a:bodyPr/>
          <a:lstStyle/>
          <a:p>
            <a:r>
              <a:rPr lang="en-US" smtClean="0"/>
              <a:t>Module 1: Overview of Research Data Management</a:t>
            </a:r>
            <a:endParaRPr lang="en-US"/>
          </a:p>
        </p:txBody>
      </p:sp>
      <p:sp>
        <p:nvSpPr>
          <p:cNvPr id="9" name="Slide Number Placeholder 8"/>
          <p:cNvSpPr>
            <a:spLocks noGrp="1"/>
          </p:cNvSpPr>
          <p:nvPr>
            <p:ph type="sldNum" sz="quarter" idx="12"/>
          </p:nvPr>
        </p:nvSpPr>
        <p:spPr/>
        <p:txBody>
          <a:bodyPr/>
          <a:lstStyle/>
          <a:p>
            <a:fld id="{1555C909-0917-437E-A4B5-C295D36F0E86}"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FE598E2-B49C-4B3E-AF07-84F8EA759E17}" type="datetime1">
              <a:rPr lang="en-US" smtClean="0"/>
              <a:pPr/>
              <a:t>1/29/2015</a:t>
            </a:fld>
            <a:endParaRPr lang="en-US"/>
          </a:p>
        </p:txBody>
      </p:sp>
      <p:sp>
        <p:nvSpPr>
          <p:cNvPr id="4" name="Footer Placeholder 3"/>
          <p:cNvSpPr>
            <a:spLocks noGrp="1"/>
          </p:cNvSpPr>
          <p:nvPr>
            <p:ph type="ftr" sz="quarter" idx="11"/>
          </p:nvPr>
        </p:nvSpPr>
        <p:spPr/>
        <p:txBody>
          <a:bodyPr/>
          <a:lstStyle/>
          <a:p>
            <a:r>
              <a:rPr lang="en-US" smtClean="0"/>
              <a:t>Module 1: Overview of Research Data Management</a:t>
            </a:r>
            <a:endParaRPr lang="en-US"/>
          </a:p>
        </p:txBody>
      </p:sp>
      <p:sp>
        <p:nvSpPr>
          <p:cNvPr id="5" name="Slide Number Placeholder 4"/>
          <p:cNvSpPr>
            <a:spLocks noGrp="1"/>
          </p:cNvSpPr>
          <p:nvPr>
            <p:ph type="sldNum" sz="quarter" idx="12"/>
          </p:nvPr>
        </p:nvSpPr>
        <p:spPr/>
        <p:txBody>
          <a:bodyPr/>
          <a:lstStyle/>
          <a:p>
            <a:fld id="{1555C909-0917-437E-A4B5-C295D36F0E8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4C4D7-09FE-42D5-88B9-D29ABBB8B4EA}" type="datetime1">
              <a:rPr lang="en-US" smtClean="0"/>
              <a:pPr/>
              <a:t>1/29/2015</a:t>
            </a:fld>
            <a:endParaRPr lang="en-US"/>
          </a:p>
        </p:txBody>
      </p:sp>
      <p:sp>
        <p:nvSpPr>
          <p:cNvPr id="3" name="Footer Placeholder 2"/>
          <p:cNvSpPr>
            <a:spLocks noGrp="1"/>
          </p:cNvSpPr>
          <p:nvPr>
            <p:ph type="ftr" sz="quarter" idx="11"/>
          </p:nvPr>
        </p:nvSpPr>
        <p:spPr/>
        <p:txBody>
          <a:bodyPr/>
          <a:lstStyle/>
          <a:p>
            <a:r>
              <a:rPr lang="en-US" smtClean="0"/>
              <a:t>Module 1: Overview of Research Data Management</a:t>
            </a:r>
            <a:endParaRPr lang="en-US"/>
          </a:p>
        </p:txBody>
      </p:sp>
      <p:sp>
        <p:nvSpPr>
          <p:cNvPr id="4" name="Slide Number Placeholder 3"/>
          <p:cNvSpPr>
            <a:spLocks noGrp="1"/>
          </p:cNvSpPr>
          <p:nvPr>
            <p:ph type="sldNum" sz="quarter" idx="12"/>
          </p:nvPr>
        </p:nvSpPr>
        <p:spPr/>
        <p:txBody>
          <a:bodyPr/>
          <a:lstStyle/>
          <a:p>
            <a:fld id="{1555C909-0917-437E-A4B5-C295D36F0E8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4BE5DD-2443-4B88-AE80-251ADA7858D0}" type="datetime1">
              <a:rPr lang="en-US" smtClean="0"/>
              <a:pPr/>
              <a:t>1/29/2015</a:t>
            </a:fld>
            <a:endParaRPr lang="en-US"/>
          </a:p>
        </p:txBody>
      </p:sp>
      <p:sp>
        <p:nvSpPr>
          <p:cNvPr id="6" name="Footer Placeholder 5"/>
          <p:cNvSpPr>
            <a:spLocks noGrp="1"/>
          </p:cNvSpPr>
          <p:nvPr>
            <p:ph type="ftr" sz="quarter" idx="11"/>
          </p:nvPr>
        </p:nvSpPr>
        <p:spPr/>
        <p:txBody>
          <a:bodyPr/>
          <a:lstStyle/>
          <a:p>
            <a:r>
              <a:rPr lang="en-US" smtClean="0"/>
              <a:t>Module 1: Overview of Research Data Management</a:t>
            </a:r>
            <a:endParaRPr lang="en-US"/>
          </a:p>
        </p:txBody>
      </p:sp>
      <p:sp>
        <p:nvSpPr>
          <p:cNvPr id="7" name="Slide Number Placeholder 6"/>
          <p:cNvSpPr>
            <a:spLocks noGrp="1"/>
          </p:cNvSpPr>
          <p:nvPr>
            <p:ph type="sldNum" sz="quarter" idx="12"/>
          </p:nvPr>
        </p:nvSpPr>
        <p:spPr/>
        <p:txBody>
          <a:bodyPr/>
          <a:lstStyle/>
          <a:p>
            <a:fld id="{1555C909-0917-437E-A4B5-C295D36F0E8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86B041-912C-46B3-A256-83AEEC257D59}" type="datetime1">
              <a:rPr lang="en-US" smtClean="0"/>
              <a:pPr/>
              <a:t>1/29/2015</a:t>
            </a:fld>
            <a:endParaRPr lang="en-US"/>
          </a:p>
        </p:txBody>
      </p:sp>
      <p:sp>
        <p:nvSpPr>
          <p:cNvPr id="6" name="Footer Placeholder 5"/>
          <p:cNvSpPr>
            <a:spLocks noGrp="1"/>
          </p:cNvSpPr>
          <p:nvPr>
            <p:ph type="ftr" sz="quarter" idx="11"/>
          </p:nvPr>
        </p:nvSpPr>
        <p:spPr/>
        <p:txBody>
          <a:bodyPr/>
          <a:lstStyle/>
          <a:p>
            <a:r>
              <a:rPr lang="en-US" smtClean="0"/>
              <a:t>Module 1: Overview of Research Data Management</a:t>
            </a:r>
            <a:endParaRPr lang="en-US"/>
          </a:p>
        </p:txBody>
      </p:sp>
      <p:sp>
        <p:nvSpPr>
          <p:cNvPr id="7" name="Slide Number Placeholder 6"/>
          <p:cNvSpPr>
            <a:spLocks noGrp="1"/>
          </p:cNvSpPr>
          <p:nvPr>
            <p:ph type="sldNum" sz="quarter" idx="12"/>
          </p:nvPr>
        </p:nvSpPr>
        <p:spPr/>
        <p:txBody>
          <a:bodyPr/>
          <a:lstStyle/>
          <a:p>
            <a:fld id="{1555C909-0917-437E-A4B5-C295D36F0E8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561DBB79-B90A-474F-8F28-EA834018D189}" type="datetime1">
              <a:rPr lang="en-US" smtClean="0"/>
              <a:pPr/>
              <a:t>1/29/2015</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smtClean="0"/>
              <a:t>Module 1: Overview of Research Data Management</a:t>
            </a:r>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1555C909-0917-437E-A4B5-C295D36F0E86}"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library.umassmed.edu/necdmc/index"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researchtechnology@brandeis.edu"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mailto:security@brandeis.edu"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records@brandeis.edu"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http://brandeis.libguides.com/URM"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mailto:researchtechnology@brandeis.edu"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lts.brandeis.edu/research/staff.html" TargetMode="External"/><Relationship Id="rId5" Type="http://schemas.openxmlformats.org/officeDocument/2006/relationships/hyperlink" Target="mailto:records@brandeis.edu" TargetMode="External"/><Relationship Id="rId4" Type="http://schemas.openxmlformats.org/officeDocument/2006/relationships/hyperlink" Target="mailto:security@brandeis.edu"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457200"/>
            <a:ext cx="8686800" cy="2743200"/>
          </a:xfrm>
        </p:spPr>
        <p:txBody>
          <a:bodyPr/>
          <a:lstStyle/>
          <a:p>
            <a:r>
              <a:rPr lang="en-US" sz="5400" dirty="0" smtClean="0"/>
              <a:t>The Many Lives of Research Data: </a:t>
            </a:r>
            <a:r>
              <a:rPr lang="en-US" sz="4400" dirty="0" smtClean="0"/>
              <a:t/>
            </a:r>
            <a:br>
              <a:rPr lang="en-US" sz="4400" dirty="0" smtClean="0"/>
            </a:br>
            <a:r>
              <a:rPr lang="en-US" sz="4400" dirty="0"/>
              <a:t>A Discussion on Organizing, Preserving &amp; Sharing</a:t>
            </a:r>
          </a:p>
        </p:txBody>
      </p:sp>
      <p:sp>
        <p:nvSpPr>
          <p:cNvPr id="3" name="Subtitle 2"/>
          <p:cNvSpPr>
            <a:spLocks noGrp="1"/>
          </p:cNvSpPr>
          <p:nvPr>
            <p:ph type="subTitle" idx="1"/>
          </p:nvPr>
        </p:nvSpPr>
        <p:spPr>
          <a:xfrm>
            <a:off x="381000" y="3733800"/>
            <a:ext cx="8382000" cy="2666999"/>
          </a:xfrm>
        </p:spPr>
        <p:txBody>
          <a:bodyPr>
            <a:noAutofit/>
          </a:bodyPr>
          <a:lstStyle/>
          <a:p>
            <a:r>
              <a:rPr lang="en-US" sz="3200" dirty="0" smtClean="0">
                <a:solidFill>
                  <a:schemeClr val="tx1"/>
                </a:solidFill>
                <a:latin typeface="Microsoft Sans Serif" pitchFamily="34" charset="0"/>
                <a:cs typeface="Microsoft Sans Serif" pitchFamily="34" charset="0"/>
              </a:rPr>
              <a:t>Gina </a:t>
            </a:r>
            <a:r>
              <a:rPr lang="en-US" sz="3200" dirty="0" err="1" smtClean="0">
                <a:solidFill>
                  <a:schemeClr val="tx1"/>
                </a:solidFill>
                <a:latin typeface="Microsoft Sans Serif" pitchFamily="34" charset="0"/>
                <a:cs typeface="Microsoft Sans Serif" pitchFamily="34" charset="0"/>
              </a:rPr>
              <a:t>Bastone</a:t>
            </a:r>
            <a:r>
              <a:rPr lang="en-US" sz="3200" dirty="0" smtClean="0">
                <a:solidFill>
                  <a:schemeClr val="tx1"/>
                </a:solidFill>
                <a:latin typeface="Microsoft Sans Serif" pitchFamily="34" charset="0"/>
                <a:cs typeface="Microsoft Sans Serif" pitchFamily="34" charset="0"/>
              </a:rPr>
              <a:t> and Melanie Radik</a:t>
            </a:r>
          </a:p>
          <a:p>
            <a:endParaRPr lang="en-US" sz="1400" dirty="0" smtClean="0">
              <a:solidFill>
                <a:schemeClr val="tx1"/>
              </a:solidFill>
              <a:latin typeface="Microsoft Sans Serif" pitchFamily="34" charset="0"/>
              <a:cs typeface="Microsoft Sans Serif" pitchFamily="34" charset="0"/>
            </a:endParaRPr>
          </a:p>
          <a:p>
            <a:r>
              <a:rPr lang="en-US" sz="1500" dirty="0">
                <a:solidFill>
                  <a:schemeClr val="tx1"/>
                </a:solidFill>
                <a:latin typeface="Microsoft Sans Serif" pitchFamily="34" charset="0"/>
                <a:cs typeface="Microsoft Sans Serif" pitchFamily="34" charset="0"/>
              </a:rPr>
              <a:t>Based on material created for the </a:t>
            </a:r>
            <a:r>
              <a:rPr lang="en-US" sz="1500" dirty="0">
                <a:solidFill>
                  <a:schemeClr val="tx1"/>
                </a:solidFill>
                <a:latin typeface="Microsoft Sans Serif" pitchFamily="34" charset="0"/>
                <a:cs typeface="Microsoft Sans Serif" pitchFamily="34" charset="0"/>
                <a:hlinkClick r:id="rId3"/>
              </a:rPr>
              <a:t>New England Collaborative Data Management Curriculum</a:t>
            </a:r>
            <a:r>
              <a:rPr lang="en-US" sz="1500" dirty="0">
                <a:solidFill>
                  <a:schemeClr val="tx1"/>
                </a:solidFill>
                <a:latin typeface="Microsoft Sans Serif" pitchFamily="34" charset="0"/>
                <a:cs typeface="Microsoft Sans Serif" pitchFamily="34" charset="0"/>
              </a:rPr>
              <a:t> by:</a:t>
            </a:r>
          </a:p>
          <a:p>
            <a:r>
              <a:rPr lang="en-US" sz="1500" dirty="0" smtClean="0">
                <a:solidFill>
                  <a:schemeClr val="tx1"/>
                </a:solidFill>
                <a:latin typeface="Microsoft Sans Serif" pitchFamily="34" charset="0"/>
                <a:cs typeface="Microsoft Sans Serif" pitchFamily="34" charset="0"/>
              </a:rPr>
              <a:t>Andrew Creamer, UMass Medical School</a:t>
            </a:r>
          </a:p>
          <a:p>
            <a:r>
              <a:rPr lang="en-US" sz="1500" dirty="0" smtClean="0">
                <a:solidFill>
                  <a:schemeClr val="tx1"/>
                </a:solidFill>
                <a:latin typeface="Microsoft Sans Serif" pitchFamily="34" charset="0"/>
                <a:cs typeface="Microsoft Sans Serif" pitchFamily="34" charset="0"/>
              </a:rPr>
              <a:t>Donna Kafel, </a:t>
            </a:r>
            <a:r>
              <a:rPr lang="en-US" sz="1500" dirty="0">
                <a:solidFill>
                  <a:schemeClr val="tx1"/>
                </a:solidFill>
                <a:latin typeface="Microsoft Sans Serif" pitchFamily="34" charset="0"/>
                <a:cs typeface="Microsoft Sans Serif" pitchFamily="34" charset="0"/>
              </a:rPr>
              <a:t>UMass Medical School</a:t>
            </a:r>
            <a:endParaRPr lang="en-US" sz="1500" dirty="0" smtClean="0">
              <a:solidFill>
                <a:schemeClr val="tx1"/>
              </a:solidFill>
              <a:latin typeface="Microsoft Sans Serif" pitchFamily="34" charset="0"/>
              <a:cs typeface="Microsoft Sans Serif" pitchFamily="34" charset="0"/>
            </a:endParaRPr>
          </a:p>
          <a:p>
            <a:r>
              <a:rPr lang="en-US" sz="1500" dirty="0">
                <a:solidFill>
                  <a:schemeClr val="tx1"/>
                </a:solidFill>
                <a:latin typeface="Microsoft Sans Serif" pitchFamily="34" charset="0"/>
                <a:cs typeface="Microsoft Sans Serif" pitchFamily="34" charset="0"/>
              </a:rPr>
              <a:t>Elaine Martin, UMass Medical School</a:t>
            </a:r>
            <a:endParaRPr lang="en-US" sz="1500" dirty="0" smtClean="0">
              <a:solidFill>
                <a:schemeClr val="tx1"/>
              </a:solidFill>
              <a:latin typeface="Microsoft Sans Serif" pitchFamily="34" charset="0"/>
              <a:cs typeface="Microsoft Sans Serif" pitchFamily="34" charset="0"/>
            </a:endParaRPr>
          </a:p>
          <a:p>
            <a:r>
              <a:rPr lang="en-US" sz="1500" dirty="0" smtClean="0">
                <a:solidFill>
                  <a:schemeClr val="tx1"/>
                </a:solidFill>
                <a:latin typeface="Microsoft Sans Serif" pitchFamily="34" charset="0"/>
                <a:cs typeface="Microsoft Sans Serif" pitchFamily="34" charset="0"/>
              </a:rPr>
              <a:t>Regina </a:t>
            </a:r>
            <a:r>
              <a:rPr lang="en-US" sz="1500" dirty="0" err="1" smtClean="0">
                <a:solidFill>
                  <a:schemeClr val="tx1"/>
                </a:solidFill>
                <a:latin typeface="Microsoft Sans Serif" pitchFamily="34" charset="0"/>
                <a:cs typeface="Microsoft Sans Serif" pitchFamily="34" charset="0"/>
              </a:rPr>
              <a:t>Raboin</a:t>
            </a:r>
            <a:r>
              <a:rPr lang="en-US" sz="1500" dirty="0" smtClean="0">
                <a:solidFill>
                  <a:schemeClr val="tx1"/>
                </a:solidFill>
                <a:latin typeface="Microsoft Sans Serif" pitchFamily="34" charset="0"/>
                <a:cs typeface="Microsoft Sans Serif" pitchFamily="34" charset="0"/>
              </a:rPr>
              <a:t>, Tufts University</a:t>
            </a:r>
          </a:p>
          <a:p>
            <a:pPr>
              <a:lnSpc>
                <a:spcPct val="150000"/>
              </a:lnSpc>
            </a:pPr>
            <a:r>
              <a:rPr lang="en-US" sz="1200" dirty="0" smtClean="0">
                <a:solidFill>
                  <a:schemeClr val="tx1"/>
                </a:solidFill>
                <a:latin typeface="Microsoft Sans Serif" pitchFamily="34" charset="0"/>
                <a:cs typeface="Microsoft Sans Serif" pitchFamily="34" charset="0"/>
              </a:rPr>
              <a:t>Generously funded by NLM </a:t>
            </a:r>
            <a:r>
              <a:rPr lang="en-US" sz="1200" dirty="0">
                <a:solidFill>
                  <a:schemeClr val="tx1"/>
                </a:solidFill>
                <a:latin typeface="Microsoft Sans Serif" pitchFamily="34" charset="0"/>
                <a:cs typeface="Microsoft Sans Serif" pitchFamily="34" charset="0"/>
              </a:rPr>
              <a:t>grant HHS-N-276-2011-00010-C</a:t>
            </a:r>
          </a:p>
        </p:txBody>
      </p:sp>
      <p:sp>
        <p:nvSpPr>
          <p:cNvPr id="4" name="Footer Placeholder 3"/>
          <p:cNvSpPr>
            <a:spLocks noGrp="1"/>
          </p:cNvSpPr>
          <p:nvPr>
            <p:ph type="ftr" sz="quarter" idx="12"/>
          </p:nvPr>
        </p:nvSpPr>
        <p:spPr>
          <a:xfrm>
            <a:off x="3505200" y="6492875"/>
            <a:ext cx="2847975" cy="365125"/>
          </a:xfrm>
        </p:spPr>
        <p:txBody>
          <a:bodyPr/>
          <a:lstStyle/>
          <a:p>
            <a:r>
              <a:rPr lang="en-US" dirty="0" smtClean="0"/>
              <a:t>                CC BY-NC</a:t>
            </a:r>
            <a:endParaRPr lang="en-US" dirty="0"/>
          </a:p>
        </p:txBody>
      </p:sp>
    </p:spTree>
    <p:extLst>
      <p:ext uri="{BB962C8B-B14F-4D97-AF65-F5344CB8AC3E}">
        <p14:creationId xmlns:p14="http://schemas.microsoft.com/office/powerpoint/2010/main" val="3082807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Module 1: Overview of Research Data Management</a:t>
            </a: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028534"/>
          </a:xfrm>
          <a:prstGeom prst="rect">
            <a:avLst/>
          </a:prstGeom>
        </p:spPr>
      </p:pic>
    </p:spTree>
    <p:extLst>
      <p:ext uri="{BB962C8B-B14F-4D97-AF65-F5344CB8AC3E}">
        <p14:creationId xmlns:p14="http://schemas.microsoft.com/office/powerpoint/2010/main" val="36850979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Module 1: Overview of Research Data Management</a:t>
            </a: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0"/>
            <a:ext cx="8839200" cy="6269044"/>
          </a:xfrm>
          <a:prstGeom prst="rect">
            <a:avLst/>
          </a:prstGeom>
        </p:spPr>
      </p:pic>
    </p:spTree>
    <p:extLst>
      <p:ext uri="{BB962C8B-B14F-4D97-AF65-F5344CB8AC3E}">
        <p14:creationId xmlns:p14="http://schemas.microsoft.com/office/powerpoint/2010/main" val="13860272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Module 1: Overview of Research Data Management</a:t>
            </a: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224006"/>
          </a:xfrm>
          <a:prstGeom prst="rect">
            <a:avLst/>
          </a:prstGeom>
        </p:spPr>
      </p:pic>
    </p:spTree>
    <p:extLst>
      <p:ext uri="{BB962C8B-B14F-4D97-AF65-F5344CB8AC3E}">
        <p14:creationId xmlns:p14="http://schemas.microsoft.com/office/powerpoint/2010/main" val="31353247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Data Management Issues</a:t>
            </a:r>
            <a:endParaRPr lang="en-US" dirty="0"/>
          </a:p>
        </p:txBody>
      </p:sp>
      <p:sp>
        <p:nvSpPr>
          <p:cNvPr id="3" name="Footer Placeholder 2"/>
          <p:cNvSpPr>
            <a:spLocks noGrp="1"/>
          </p:cNvSpPr>
          <p:nvPr>
            <p:ph type="ftr" sz="quarter" idx="11"/>
          </p:nvPr>
        </p:nvSpPr>
        <p:spPr>
          <a:xfrm>
            <a:off x="1010037" y="6356350"/>
            <a:ext cx="2847975" cy="365125"/>
          </a:xfrm>
        </p:spPr>
        <p:txBody>
          <a:bodyPr/>
          <a:lstStyle/>
          <a:p>
            <a:r>
              <a:rPr lang="en-US" dirty="0" smtClean="0"/>
              <a:t>Module 1: Overview of Research Data Management</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0601"/>
            <a:ext cx="7338733" cy="44958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5621" y="2754249"/>
            <a:ext cx="3845722" cy="3602101"/>
          </a:xfrm>
          <a:prstGeom prst="rect">
            <a:avLst/>
          </a:prstGeom>
        </p:spPr>
      </p:pic>
    </p:spTree>
    <p:extLst>
      <p:ext uri="{BB962C8B-B14F-4D97-AF65-F5344CB8AC3E}">
        <p14:creationId xmlns:p14="http://schemas.microsoft.com/office/powerpoint/2010/main" val="40876225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 #1: Responsibility</a:t>
            </a:r>
            <a:endParaRPr lang="en-US" dirty="0"/>
          </a:p>
        </p:txBody>
      </p:sp>
      <p:sp>
        <p:nvSpPr>
          <p:cNvPr id="3" name="Content Placeholder 2"/>
          <p:cNvSpPr>
            <a:spLocks noGrp="1"/>
          </p:cNvSpPr>
          <p:nvPr>
            <p:ph idx="1"/>
          </p:nvPr>
        </p:nvSpPr>
        <p:spPr>
          <a:xfrm>
            <a:off x="457200" y="1600200"/>
            <a:ext cx="8229600" cy="4408714"/>
          </a:xfrm>
        </p:spPr>
        <p:txBody>
          <a:bodyPr/>
          <a:lstStyle/>
          <a:p>
            <a:pPr marL="0" indent="0">
              <a:buNone/>
            </a:pPr>
            <a:endParaRPr lang="en-US" dirty="0" smtClean="0"/>
          </a:p>
          <a:p>
            <a:pPr marL="0" indent="0">
              <a:buNone/>
            </a:pPr>
            <a:endParaRPr lang="en-US" dirty="0" smtClean="0"/>
          </a:p>
          <a:p>
            <a:r>
              <a:rPr lang="en-US" dirty="0" smtClean="0">
                <a:solidFill>
                  <a:schemeClr val="tx1"/>
                </a:solidFill>
                <a:latin typeface="Microsoft Sans Serif" pitchFamily="34" charset="0"/>
                <a:cs typeface="Microsoft Sans Serif" pitchFamily="34" charset="0"/>
              </a:rPr>
              <a:t>Challenges of Team Science and collaborating across institutions</a:t>
            </a:r>
            <a:endParaRPr lang="en-US" dirty="0">
              <a:solidFill>
                <a:schemeClr val="tx1"/>
              </a:solidFill>
              <a:latin typeface="Microsoft Sans Serif" pitchFamily="34" charset="0"/>
              <a:cs typeface="Microsoft Sans Serif" pitchFamily="34" charset="0"/>
            </a:endParaRPr>
          </a:p>
          <a:p>
            <a:endParaRPr lang="en-US" dirty="0" smtClean="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Challenges managing research notes</a:t>
            </a:r>
            <a:r>
              <a:rPr lang="en-US" dirty="0">
                <a:solidFill>
                  <a:schemeClr val="tx1"/>
                </a:solidFill>
                <a:latin typeface="Microsoft Sans Serif" pitchFamily="34" charset="0"/>
                <a:cs typeface="Microsoft Sans Serif" pitchFamily="34" charset="0"/>
              </a:rPr>
              <a:t>: </a:t>
            </a:r>
            <a:r>
              <a:rPr lang="en-US" dirty="0" smtClean="0">
                <a:solidFill>
                  <a:schemeClr val="tx1"/>
                </a:solidFill>
                <a:latin typeface="Microsoft Sans Serif" pitchFamily="34" charset="0"/>
                <a:cs typeface="Microsoft Sans Serif" pitchFamily="34" charset="0"/>
              </a:rPr>
              <a:t>laboratory notebooks, interview and survey products, etc.  </a:t>
            </a:r>
          </a:p>
          <a:p>
            <a:endParaRPr lang="en-US" dirty="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Challenges with rotating research personnel</a:t>
            </a:r>
            <a:endParaRPr lang="en-US" dirty="0">
              <a:solidFill>
                <a:schemeClr val="tx1"/>
              </a:solidFill>
              <a:latin typeface="Microsoft Sans Serif" pitchFamily="34" charset="0"/>
              <a:cs typeface="Microsoft Sans Serif" pitchFamily="34" charset="0"/>
            </a:endParaRPr>
          </a:p>
          <a:p>
            <a:pPr marL="0" indent="0">
              <a:buNone/>
            </a:pPr>
            <a:endParaRPr lang="en-US" dirty="0" smtClean="0"/>
          </a:p>
          <a:p>
            <a:pPr marL="0" indent="0">
              <a:buNone/>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smtClean="0"/>
              <a:t>Module 1: Overview of Research Data Management</a:t>
            </a:r>
            <a:endParaRPr lang="en-US"/>
          </a:p>
        </p:txBody>
      </p:sp>
    </p:spTree>
    <p:extLst>
      <p:ext uri="{BB962C8B-B14F-4D97-AF65-F5344CB8AC3E}">
        <p14:creationId xmlns:p14="http://schemas.microsoft.com/office/powerpoint/2010/main" val="37536656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0" y="0"/>
            <a:ext cx="7424308" cy="6163544"/>
          </a:xfrm>
        </p:spPr>
      </p:pic>
      <p:sp>
        <p:nvSpPr>
          <p:cNvPr id="2" name="Footer Placeholder 1"/>
          <p:cNvSpPr>
            <a:spLocks noGrp="1"/>
          </p:cNvSpPr>
          <p:nvPr>
            <p:ph type="ftr" sz="quarter" idx="11"/>
          </p:nvPr>
        </p:nvSpPr>
        <p:spPr/>
        <p:txBody>
          <a:bodyPr/>
          <a:lstStyle/>
          <a:p>
            <a:r>
              <a:rPr lang="en-US" smtClean="0"/>
              <a:t>Module 1: Overview of Research Data Management</a:t>
            </a:r>
            <a:endParaRPr lang="en-US"/>
          </a:p>
        </p:txBody>
      </p:sp>
    </p:spTree>
    <p:extLst>
      <p:ext uri="{BB962C8B-B14F-4D97-AF65-F5344CB8AC3E}">
        <p14:creationId xmlns:p14="http://schemas.microsoft.com/office/powerpoint/2010/main" val="24573772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fontScale="90000"/>
          </a:bodyPr>
          <a:lstStyle/>
          <a:p>
            <a:r>
              <a:rPr lang="en-US" dirty="0" smtClean="0"/>
              <a:t>Best Practices</a:t>
            </a:r>
            <a:endParaRPr lang="en-US" dirty="0"/>
          </a:p>
        </p:txBody>
      </p:sp>
      <p:sp>
        <p:nvSpPr>
          <p:cNvPr id="3" name="Content Placeholder 2"/>
          <p:cNvSpPr>
            <a:spLocks noGrp="1"/>
          </p:cNvSpPr>
          <p:nvPr>
            <p:ph idx="1"/>
          </p:nvPr>
        </p:nvSpPr>
        <p:spPr>
          <a:xfrm>
            <a:off x="457200" y="914400"/>
            <a:ext cx="8229600" cy="5105400"/>
          </a:xfrm>
        </p:spPr>
        <p:txBody>
          <a:bodyPr>
            <a:normAutofit lnSpcReduction="10000"/>
          </a:bodyPr>
          <a:lstStyle/>
          <a:p>
            <a:endParaRPr lang="en-US" dirty="0" smtClean="0"/>
          </a:p>
          <a:p>
            <a:r>
              <a:rPr lang="en-US" dirty="0" smtClean="0">
                <a:solidFill>
                  <a:schemeClr val="tx1"/>
                </a:solidFill>
                <a:latin typeface="Microsoft Sans Serif" pitchFamily="34" charset="0"/>
                <a:cs typeface="Microsoft Sans Serif" pitchFamily="34" charset="0"/>
              </a:rPr>
              <a:t>Define </a:t>
            </a:r>
            <a:r>
              <a:rPr lang="en-US" dirty="0">
                <a:solidFill>
                  <a:schemeClr val="tx1"/>
                </a:solidFill>
                <a:latin typeface="Microsoft Sans Serif" pitchFamily="34" charset="0"/>
                <a:cs typeface="Microsoft Sans Serif" pitchFamily="34" charset="0"/>
              </a:rPr>
              <a:t>roles and assign responsibilities for data </a:t>
            </a:r>
            <a:r>
              <a:rPr lang="en-US" dirty="0" smtClean="0">
                <a:solidFill>
                  <a:schemeClr val="tx1"/>
                </a:solidFill>
                <a:latin typeface="Microsoft Sans Serif" pitchFamily="34" charset="0"/>
                <a:cs typeface="Microsoft Sans Serif" pitchFamily="34" charset="0"/>
              </a:rPr>
              <a:t>management</a:t>
            </a:r>
          </a:p>
          <a:p>
            <a:pPr marL="0" indent="0">
              <a:buNone/>
            </a:pPr>
            <a:endParaRPr lang="en-US" dirty="0" smtClean="0">
              <a:solidFill>
                <a:schemeClr val="tx1"/>
              </a:solidFill>
              <a:latin typeface="Microsoft Sans Serif" pitchFamily="34" charset="0"/>
              <a:cs typeface="Microsoft Sans Serif" pitchFamily="34" charset="0"/>
            </a:endParaRPr>
          </a:p>
          <a:p>
            <a:r>
              <a:rPr lang="en-US" dirty="0">
                <a:solidFill>
                  <a:schemeClr val="tx1"/>
                </a:solidFill>
                <a:latin typeface="Microsoft Sans Serif" pitchFamily="34" charset="0"/>
                <a:cs typeface="Microsoft Sans Serif" pitchFamily="34" charset="0"/>
              </a:rPr>
              <a:t>For each task identified in your data management plan, identify the skills needed to perform the </a:t>
            </a:r>
            <a:r>
              <a:rPr lang="en-US" dirty="0" smtClean="0">
                <a:solidFill>
                  <a:schemeClr val="tx1"/>
                </a:solidFill>
                <a:latin typeface="Microsoft Sans Serif" pitchFamily="34" charset="0"/>
                <a:cs typeface="Microsoft Sans Serif" pitchFamily="34" charset="0"/>
              </a:rPr>
              <a:t>task</a:t>
            </a:r>
          </a:p>
          <a:p>
            <a:pPr marL="0" indent="0">
              <a:buNone/>
            </a:pPr>
            <a:endParaRPr lang="en-US" dirty="0">
              <a:solidFill>
                <a:schemeClr val="tx1"/>
              </a:solidFill>
              <a:latin typeface="Microsoft Sans Serif" pitchFamily="34" charset="0"/>
              <a:cs typeface="Microsoft Sans Serif" pitchFamily="34" charset="0"/>
            </a:endParaRPr>
          </a:p>
          <a:p>
            <a:r>
              <a:rPr lang="en-US" dirty="0">
                <a:solidFill>
                  <a:schemeClr val="tx1"/>
                </a:solidFill>
                <a:latin typeface="Microsoft Sans Serif" pitchFamily="34" charset="0"/>
                <a:cs typeface="Microsoft Sans Serif" pitchFamily="34" charset="0"/>
              </a:rPr>
              <a:t>Match skills needed to available staff and identify </a:t>
            </a:r>
            <a:r>
              <a:rPr lang="en-US" dirty="0" smtClean="0">
                <a:solidFill>
                  <a:schemeClr val="tx1"/>
                </a:solidFill>
                <a:latin typeface="Microsoft Sans Serif" pitchFamily="34" charset="0"/>
                <a:cs typeface="Microsoft Sans Serif" pitchFamily="34" charset="0"/>
              </a:rPr>
              <a:t>gaps</a:t>
            </a:r>
          </a:p>
          <a:p>
            <a:pPr marL="0" indent="0">
              <a:buNone/>
            </a:pPr>
            <a:endParaRPr lang="en-US" dirty="0">
              <a:solidFill>
                <a:schemeClr val="tx1"/>
              </a:solidFill>
              <a:latin typeface="Microsoft Sans Serif" pitchFamily="34" charset="0"/>
              <a:cs typeface="Microsoft Sans Serif" pitchFamily="34" charset="0"/>
            </a:endParaRPr>
          </a:p>
          <a:p>
            <a:r>
              <a:rPr lang="en-US" dirty="0">
                <a:solidFill>
                  <a:schemeClr val="tx1"/>
                </a:solidFill>
                <a:latin typeface="Microsoft Sans Serif" pitchFamily="34" charset="0"/>
                <a:cs typeface="Microsoft Sans Serif" pitchFamily="34" charset="0"/>
              </a:rPr>
              <a:t>Develop </a:t>
            </a:r>
            <a:r>
              <a:rPr lang="en-US" dirty="0" smtClean="0">
                <a:solidFill>
                  <a:schemeClr val="tx1"/>
                </a:solidFill>
                <a:latin typeface="Microsoft Sans Serif" pitchFamily="34" charset="0"/>
                <a:cs typeface="Microsoft Sans Serif" pitchFamily="34" charset="0"/>
              </a:rPr>
              <a:t>training plans for continuity</a:t>
            </a:r>
          </a:p>
          <a:p>
            <a:pPr marL="0" indent="0">
              <a:buNone/>
            </a:pPr>
            <a:endParaRPr lang="en-US" dirty="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Assign </a:t>
            </a:r>
            <a:r>
              <a:rPr lang="en-US" dirty="0">
                <a:solidFill>
                  <a:schemeClr val="tx1"/>
                </a:solidFill>
                <a:latin typeface="Microsoft Sans Serif" pitchFamily="34" charset="0"/>
                <a:cs typeface="Microsoft Sans Serif" pitchFamily="34" charset="0"/>
              </a:rPr>
              <a:t>responsible parties and monitor </a:t>
            </a:r>
            <a:r>
              <a:rPr lang="en-US" dirty="0" smtClean="0">
                <a:solidFill>
                  <a:schemeClr val="tx1"/>
                </a:solidFill>
                <a:latin typeface="Microsoft Sans Serif" pitchFamily="34" charset="0"/>
                <a:cs typeface="Microsoft Sans Serif" pitchFamily="34" charset="0"/>
              </a:rPr>
              <a:t>results</a:t>
            </a:r>
            <a:endParaRPr lang="en-US" dirty="0">
              <a:solidFill>
                <a:schemeClr val="tx1"/>
              </a:solidFill>
              <a:latin typeface="Microsoft Sans Serif" pitchFamily="34" charset="0"/>
              <a:cs typeface="Microsoft Sans Serif" pitchFamily="34" charset="0"/>
            </a:endParaRPr>
          </a:p>
        </p:txBody>
      </p:sp>
      <p:sp>
        <p:nvSpPr>
          <p:cNvPr id="4" name="Footer Placeholder 3"/>
          <p:cNvSpPr>
            <a:spLocks noGrp="1"/>
          </p:cNvSpPr>
          <p:nvPr>
            <p:ph type="ftr" sz="quarter" idx="11"/>
          </p:nvPr>
        </p:nvSpPr>
        <p:spPr>
          <a:xfrm>
            <a:off x="3733800" y="6172200"/>
            <a:ext cx="2847975" cy="365125"/>
          </a:xfrm>
        </p:spPr>
        <p:txBody>
          <a:bodyPr/>
          <a:lstStyle/>
          <a:p>
            <a:r>
              <a:rPr lang="en-US" smtClean="0">
                <a:latin typeface="Microsoft Sans Serif" pitchFamily="34" charset="0"/>
                <a:cs typeface="Microsoft Sans Serif" pitchFamily="34" charset="0"/>
              </a:rPr>
              <a:t>Module 1: Overview of Research Data Management</a:t>
            </a:r>
            <a:endParaRPr lang="en-US" dirty="0">
              <a:latin typeface="Microsoft Sans Serif" pitchFamily="34" charset="0"/>
              <a:cs typeface="Microsoft Sans Serif" pitchFamily="34" charset="0"/>
            </a:endParaRPr>
          </a:p>
        </p:txBody>
      </p:sp>
    </p:spTree>
    <p:extLst>
      <p:ext uri="{BB962C8B-B14F-4D97-AF65-F5344CB8AC3E}">
        <p14:creationId xmlns:p14="http://schemas.microsoft.com/office/powerpoint/2010/main" val="10837736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2286000"/>
            <a:ext cx="8153400" cy="4070351"/>
          </a:xfrm>
          <a:prstGeom prst="rect">
            <a:avLst/>
          </a:prstGeom>
          <a:noFill/>
        </p:spPr>
        <p:txBody>
          <a:bodyPr wrap="square" rtlCol="0">
            <a:noAutofit/>
          </a:bodyPr>
          <a:lstStyle/>
          <a:p>
            <a:r>
              <a:rPr lang="en-US" sz="2000" dirty="0" smtClean="0">
                <a:latin typeface="Microsoft Sans Serif" pitchFamily="34" charset="0"/>
                <a:cs typeface="Microsoft Sans Serif" pitchFamily="34" charset="0"/>
              </a:rPr>
              <a:t>There may be policies or laws that affect who should be responsible for different data management tasks within your research team: consult your subject librarian for help determining whether any apply to your research.</a:t>
            </a:r>
          </a:p>
          <a:p>
            <a:endParaRPr lang="en-US" sz="2000" dirty="0">
              <a:latin typeface="Microsoft Sans Serif" pitchFamily="34" charset="0"/>
              <a:cs typeface="Microsoft Sans Serif" pitchFamily="34" charset="0"/>
            </a:endParaRPr>
          </a:p>
          <a:p>
            <a:r>
              <a:rPr lang="en-US" sz="2000" dirty="0" smtClean="0">
                <a:latin typeface="Microsoft Sans Serif" pitchFamily="34" charset="0"/>
                <a:cs typeface="Microsoft Sans Serif" pitchFamily="34" charset="0"/>
              </a:rPr>
              <a:t>Contact your subject librarian for assistance, resources, and tools to better manage the information in your paper and/or electronic laboratory notebooks.  </a:t>
            </a:r>
          </a:p>
          <a:p>
            <a:endParaRPr lang="en-US" sz="2000" dirty="0">
              <a:latin typeface="Microsoft Sans Serif" pitchFamily="34" charset="0"/>
              <a:cs typeface="Microsoft Sans Serif" pitchFamily="34" charset="0"/>
            </a:endParaRPr>
          </a:p>
          <a:p>
            <a:r>
              <a:rPr lang="en-US" sz="2000" dirty="0" smtClean="0">
                <a:latin typeface="Microsoft Sans Serif" pitchFamily="34" charset="0"/>
                <a:cs typeface="Microsoft Sans Serif" pitchFamily="34" charset="0"/>
              </a:rPr>
              <a:t>Librarians can also help you to catalog, organize, preserve and archive your laboratory notebooks and/or research notes.</a:t>
            </a:r>
          </a:p>
          <a:p>
            <a:endParaRPr lang="en-US" dirty="0"/>
          </a:p>
          <a:p>
            <a:endParaRPr lang="en-US" dirty="0" smtClean="0"/>
          </a:p>
          <a:p>
            <a:endParaRPr lang="en-US" b="1" dirty="0"/>
          </a:p>
          <a:p>
            <a:endParaRPr lang="en-US" dirty="0"/>
          </a:p>
        </p:txBody>
      </p:sp>
      <p:sp>
        <p:nvSpPr>
          <p:cNvPr id="4" name="Title 3"/>
          <p:cNvSpPr>
            <a:spLocks noGrp="1"/>
          </p:cNvSpPr>
          <p:nvPr>
            <p:ph type="title"/>
          </p:nvPr>
        </p:nvSpPr>
        <p:spPr/>
        <p:txBody>
          <a:bodyPr/>
          <a:lstStyle/>
          <a:p>
            <a:r>
              <a:rPr lang="en-US" dirty="0"/>
              <a:t>Applying Best Practices</a:t>
            </a:r>
          </a:p>
        </p:txBody>
      </p:sp>
      <p:sp>
        <p:nvSpPr>
          <p:cNvPr id="3" name="Footer Placeholder 2"/>
          <p:cNvSpPr>
            <a:spLocks noGrp="1"/>
          </p:cNvSpPr>
          <p:nvPr>
            <p:ph type="ftr" sz="quarter" idx="11"/>
          </p:nvPr>
        </p:nvSpPr>
        <p:spPr/>
        <p:txBody>
          <a:bodyPr/>
          <a:lstStyle/>
          <a:p>
            <a:r>
              <a:rPr lang="en-US" smtClean="0"/>
              <a:t>Module 1: Overview of Research Data Management</a:t>
            </a:r>
            <a:endParaRPr lang="en-US"/>
          </a:p>
        </p:txBody>
      </p:sp>
    </p:spTree>
    <p:extLst>
      <p:ext uri="{BB962C8B-B14F-4D97-AF65-F5344CB8AC3E}">
        <p14:creationId xmlns:p14="http://schemas.microsoft.com/office/powerpoint/2010/main" val="21825105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Issue #2: Data Management Plans (DMPs)</a:t>
            </a:r>
            <a:endParaRPr lang="en-US" sz="4400" dirty="0"/>
          </a:p>
        </p:txBody>
      </p:sp>
      <p:sp>
        <p:nvSpPr>
          <p:cNvPr id="3" name="Content Placeholder 2"/>
          <p:cNvSpPr>
            <a:spLocks noGrp="1"/>
          </p:cNvSpPr>
          <p:nvPr>
            <p:ph idx="1"/>
          </p:nvPr>
        </p:nvSpPr>
        <p:spPr/>
        <p:txBody>
          <a:bodyPr>
            <a:normAutofit/>
          </a:bodyPr>
          <a:lstStyle/>
          <a:p>
            <a:pPr marL="0" indent="0">
              <a:buNone/>
            </a:pPr>
            <a:endParaRPr lang="en-US" dirty="0" smtClean="0"/>
          </a:p>
          <a:p>
            <a:r>
              <a:rPr lang="en-US" dirty="0" smtClean="0">
                <a:solidFill>
                  <a:schemeClr val="tx1"/>
                </a:solidFill>
                <a:latin typeface="Microsoft Sans Serif" pitchFamily="34" charset="0"/>
                <a:cs typeface="Microsoft Sans Serif" pitchFamily="34" charset="0"/>
              </a:rPr>
              <a:t>What types of data will be created?</a:t>
            </a:r>
          </a:p>
          <a:p>
            <a:endParaRPr lang="en-US" dirty="0" smtClean="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Who will own, have access to, and </a:t>
            </a:r>
            <a:r>
              <a:rPr lang="en-US" dirty="0">
                <a:solidFill>
                  <a:schemeClr val="tx1"/>
                </a:solidFill>
                <a:latin typeface="Microsoft Sans Serif" pitchFamily="34" charset="0"/>
                <a:cs typeface="Microsoft Sans Serif" pitchFamily="34" charset="0"/>
              </a:rPr>
              <a:t>b</a:t>
            </a:r>
            <a:r>
              <a:rPr lang="en-US" dirty="0" smtClean="0">
                <a:solidFill>
                  <a:schemeClr val="tx1"/>
                </a:solidFill>
                <a:latin typeface="Microsoft Sans Serif" pitchFamily="34" charset="0"/>
                <a:cs typeface="Microsoft Sans Serif" pitchFamily="34" charset="0"/>
              </a:rPr>
              <a:t>e responsible for managing these data?</a:t>
            </a:r>
          </a:p>
          <a:p>
            <a:endParaRPr lang="en-US" dirty="0" smtClean="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What equipment and methods will be used to capture and process data? </a:t>
            </a:r>
          </a:p>
          <a:p>
            <a:endParaRPr lang="en-US" dirty="0" smtClean="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Where will data be stored during and after? </a:t>
            </a:r>
            <a:endParaRPr lang="en-US" dirty="0">
              <a:solidFill>
                <a:schemeClr val="tx1"/>
              </a:solidFill>
              <a:latin typeface="Microsoft Sans Serif" pitchFamily="34" charset="0"/>
              <a:cs typeface="Microsoft Sans Serif" pitchFamily="34" charset="0"/>
            </a:endParaRPr>
          </a:p>
        </p:txBody>
      </p:sp>
      <p:sp>
        <p:nvSpPr>
          <p:cNvPr id="4" name="Footer Placeholder 3"/>
          <p:cNvSpPr>
            <a:spLocks noGrp="1"/>
          </p:cNvSpPr>
          <p:nvPr>
            <p:ph type="ftr" sz="quarter" idx="11"/>
          </p:nvPr>
        </p:nvSpPr>
        <p:spPr/>
        <p:txBody>
          <a:bodyPr/>
          <a:lstStyle/>
          <a:p>
            <a:r>
              <a:rPr lang="en-US" smtClean="0"/>
              <a:t>Module 1: Overview of Research Data Management</a:t>
            </a:r>
            <a:endParaRPr lang="en-US"/>
          </a:p>
        </p:txBody>
      </p:sp>
    </p:spTree>
    <p:extLst>
      <p:ext uri="{BB962C8B-B14F-4D97-AF65-F5344CB8AC3E}">
        <p14:creationId xmlns:p14="http://schemas.microsoft.com/office/powerpoint/2010/main" val="21981219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219200"/>
          </a:xfrm>
        </p:spPr>
        <p:txBody>
          <a:bodyPr>
            <a:normAutofit fontScale="90000"/>
          </a:bodyPr>
          <a:lstStyle/>
          <a:p>
            <a:r>
              <a:rPr lang="en-US" sz="4400" dirty="0" smtClean="0"/>
              <a:t>Funder DMP </a:t>
            </a:r>
            <a:r>
              <a:rPr lang="en-US" sz="4400" dirty="0" err="1" smtClean="0"/>
              <a:t>vs</a:t>
            </a:r>
            <a:r>
              <a:rPr lang="en-US" sz="4400" dirty="0" smtClean="0"/>
              <a:t> the Life Cycle of a Project</a:t>
            </a:r>
            <a:endParaRPr lang="en-US" sz="44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646035"/>
            <a:ext cx="4876800" cy="4627793"/>
          </a:xfrm>
          <a:ln>
            <a:solidFill>
              <a:schemeClr val="accent1"/>
            </a:solid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2400" y="3352800"/>
            <a:ext cx="5181600" cy="2921028"/>
          </a:xfrm>
          <a:prstGeom prst="rect">
            <a:avLst/>
          </a:prstGeom>
          <a:ln>
            <a:solidFill>
              <a:schemeClr val="accent1"/>
            </a:solidFill>
          </a:ln>
        </p:spPr>
      </p:pic>
      <p:sp>
        <p:nvSpPr>
          <p:cNvPr id="3" name="Footer Placeholder 2"/>
          <p:cNvSpPr>
            <a:spLocks noGrp="1"/>
          </p:cNvSpPr>
          <p:nvPr>
            <p:ph type="ftr" sz="quarter" idx="11"/>
          </p:nvPr>
        </p:nvSpPr>
        <p:spPr/>
        <p:txBody>
          <a:bodyPr/>
          <a:lstStyle/>
          <a:p>
            <a:r>
              <a:rPr lang="en-US" smtClean="0"/>
              <a:t>Module 1: Overview of Research Data Management</a:t>
            </a:r>
            <a:endParaRPr lang="en-US"/>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2114195"/>
            <a:ext cx="2362200" cy="572210"/>
          </a:xfrm>
          <a:prstGeom prst="rect">
            <a:avLst/>
          </a:prstGeom>
        </p:spPr>
      </p:pic>
    </p:spTree>
    <p:extLst>
      <p:ext uri="{BB962C8B-B14F-4D97-AF65-F5344CB8AC3E}">
        <p14:creationId xmlns:p14="http://schemas.microsoft.com/office/powerpoint/2010/main" val="13419447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icrosoft Sans Serif" pitchFamily="34" charset="0"/>
                <a:cs typeface="Microsoft Sans Serif" pitchFamily="34" charset="0"/>
              </a:rPr>
              <a:t>Why Manage Data?</a:t>
            </a:r>
            <a:endParaRPr lang="en-US" dirty="0">
              <a:latin typeface="Microsoft Sans Serif" pitchFamily="34" charset="0"/>
              <a:cs typeface="Microsoft Sans Serif" pitchFamily="34" charset="0"/>
            </a:endParaRPr>
          </a:p>
        </p:txBody>
      </p:sp>
      <p:sp>
        <p:nvSpPr>
          <p:cNvPr id="3" name="Content Placeholder 2"/>
          <p:cNvSpPr>
            <a:spLocks noGrp="1"/>
          </p:cNvSpPr>
          <p:nvPr>
            <p:ph idx="1"/>
          </p:nvPr>
        </p:nvSpPr>
        <p:spPr/>
        <p:txBody>
          <a:bodyPr/>
          <a:lstStyle/>
          <a:p>
            <a:pPr marL="0" indent="0">
              <a:buNone/>
            </a:pPr>
            <a:endParaRPr lang="en-US" dirty="0" smtClean="0">
              <a:solidFill>
                <a:schemeClr val="tx1"/>
              </a:solidFill>
              <a:latin typeface="Microsoft Sans Serif" pitchFamily="34" charset="0"/>
              <a:cs typeface="Microsoft Sans Serif" pitchFamily="34" charset="0"/>
            </a:endParaRPr>
          </a:p>
          <a:p>
            <a:pPr marL="0" indent="0">
              <a:buNone/>
            </a:pPr>
            <a:r>
              <a:rPr lang="en-US" dirty="0" smtClean="0">
                <a:solidFill>
                  <a:schemeClr val="tx1"/>
                </a:solidFill>
                <a:latin typeface="Microsoft Sans Serif" pitchFamily="34" charset="0"/>
                <a:cs typeface="Microsoft Sans Serif" pitchFamily="34" charset="0"/>
              </a:rPr>
              <a:t>“And </a:t>
            </a:r>
            <a:r>
              <a:rPr lang="en-US" dirty="0">
                <a:solidFill>
                  <a:schemeClr val="tx1"/>
                </a:solidFill>
                <a:latin typeface="Microsoft Sans Serif" pitchFamily="34" charset="0"/>
                <a:cs typeface="Microsoft Sans Serif" pitchFamily="34" charset="0"/>
              </a:rPr>
              <a:t>yet, data is the currency of science, even if publications are still the currency of tenure. To be able to exchange data, communicate it, mine it, reuse it, and review it is essential to scientific productivity, collaboration, and to discovery </a:t>
            </a:r>
            <a:r>
              <a:rPr lang="en-US" dirty="0" smtClean="0">
                <a:solidFill>
                  <a:schemeClr val="tx1"/>
                </a:solidFill>
                <a:latin typeface="Microsoft Sans Serif" pitchFamily="34" charset="0"/>
                <a:cs typeface="Microsoft Sans Serif" pitchFamily="34" charset="0"/>
              </a:rPr>
              <a:t>itself” </a:t>
            </a:r>
          </a:p>
          <a:p>
            <a:pPr marL="0" indent="0">
              <a:buNone/>
            </a:pPr>
            <a:r>
              <a:rPr lang="en-US" dirty="0" smtClean="0">
                <a:solidFill>
                  <a:schemeClr val="tx1"/>
                </a:solidFill>
                <a:latin typeface="Arial" pitchFamily="34" charset="0"/>
                <a:cs typeface="Arial" pitchFamily="34" charset="0"/>
              </a:rPr>
              <a:t>(Gold 2007).</a:t>
            </a:r>
            <a:endParaRPr lang="en-US" b="1" dirty="0">
              <a:solidFill>
                <a:schemeClr val="tx1"/>
              </a:solidFill>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US" smtClean="0"/>
              <a:t>Module 1: Overview of Research Data Management</a:t>
            </a:r>
            <a:endParaRPr lang="en-US"/>
          </a:p>
        </p:txBody>
      </p:sp>
    </p:spTree>
    <p:extLst>
      <p:ext uri="{BB962C8B-B14F-4D97-AF65-F5344CB8AC3E}">
        <p14:creationId xmlns:p14="http://schemas.microsoft.com/office/powerpoint/2010/main" val="12421164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sz="4400" smtClean="0"/>
              <a:t>Issue #3: File Management</a:t>
            </a:r>
            <a:endParaRPr lang="en-US" sz="4400" dirty="0"/>
          </a:p>
        </p:txBody>
      </p:sp>
      <p:sp>
        <p:nvSpPr>
          <p:cNvPr id="3" name="Content Placeholder 2"/>
          <p:cNvSpPr>
            <a:spLocks noGrp="1"/>
          </p:cNvSpPr>
          <p:nvPr>
            <p:ph idx="1"/>
          </p:nvPr>
        </p:nvSpPr>
        <p:spPr>
          <a:xfrm>
            <a:off x="457200" y="1361363"/>
            <a:ext cx="8229600" cy="4887037"/>
          </a:xfrm>
        </p:spPr>
        <p:txBody>
          <a:bodyPr>
            <a:normAutofit lnSpcReduction="10000"/>
          </a:bodyPr>
          <a:lstStyle/>
          <a:p>
            <a:pPr>
              <a:lnSpc>
                <a:spcPct val="200000"/>
              </a:lnSpc>
            </a:pPr>
            <a:r>
              <a:rPr lang="en-US" sz="2800" dirty="0" smtClean="0">
                <a:solidFill>
                  <a:schemeClr val="tx1"/>
                </a:solidFill>
                <a:latin typeface="Microsoft Sans Serif" pitchFamily="34" charset="0"/>
                <a:cs typeface="Microsoft Sans Serif" pitchFamily="34" charset="0"/>
              </a:rPr>
              <a:t> Inconsistently labeled files…</a:t>
            </a:r>
          </a:p>
          <a:p>
            <a:pPr lvl="1">
              <a:lnSpc>
                <a:spcPct val="200000"/>
              </a:lnSpc>
            </a:pPr>
            <a:r>
              <a:rPr lang="en-US" sz="2400" dirty="0" smtClean="0">
                <a:solidFill>
                  <a:schemeClr val="tx1"/>
                </a:solidFill>
                <a:latin typeface="Microsoft Sans Serif" pitchFamily="34" charset="0"/>
                <a:cs typeface="Microsoft Sans Serif" pitchFamily="34" charset="0"/>
              </a:rPr>
              <a:t> in multiple versions</a:t>
            </a:r>
          </a:p>
          <a:p>
            <a:pPr lvl="1">
              <a:lnSpc>
                <a:spcPct val="200000"/>
              </a:lnSpc>
            </a:pPr>
            <a:r>
              <a:rPr lang="en-US" sz="2400" dirty="0" smtClean="0">
                <a:solidFill>
                  <a:schemeClr val="tx1"/>
                </a:solidFill>
                <a:latin typeface="Microsoft Sans Serif" pitchFamily="34" charset="0"/>
                <a:cs typeface="Microsoft Sans Serif" pitchFamily="34" charset="0"/>
              </a:rPr>
              <a:t> inside poorly structured folders</a:t>
            </a:r>
          </a:p>
          <a:p>
            <a:pPr lvl="1">
              <a:lnSpc>
                <a:spcPct val="200000"/>
              </a:lnSpc>
            </a:pPr>
            <a:r>
              <a:rPr lang="en-US" sz="2400" dirty="0" smtClean="0">
                <a:solidFill>
                  <a:schemeClr val="tx1"/>
                </a:solidFill>
                <a:latin typeface="Microsoft Sans Serif" pitchFamily="34" charset="0"/>
                <a:cs typeface="Microsoft Sans Serif" pitchFamily="34" charset="0"/>
              </a:rPr>
              <a:t> stored on multiple media</a:t>
            </a:r>
          </a:p>
          <a:p>
            <a:pPr lvl="1">
              <a:lnSpc>
                <a:spcPct val="200000"/>
              </a:lnSpc>
            </a:pPr>
            <a:r>
              <a:rPr lang="en-US" sz="2400" dirty="0" smtClean="0">
                <a:solidFill>
                  <a:schemeClr val="tx1"/>
                </a:solidFill>
                <a:latin typeface="Microsoft Sans Serif" pitchFamily="34" charset="0"/>
                <a:cs typeface="Microsoft Sans Serif" pitchFamily="34" charset="0"/>
              </a:rPr>
              <a:t> in multiple locations </a:t>
            </a:r>
          </a:p>
          <a:p>
            <a:pPr lvl="1">
              <a:lnSpc>
                <a:spcPct val="200000"/>
              </a:lnSpc>
              <a:spcAft>
                <a:spcPts val="1200"/>
              </a:spcAft>
            </a:pPr>
            <a:r>
              <a:rPr lang="en-US" sz="2400" dirty="0" smtClean="0">
                <a:solidFill>
                  <a:schemeClr val="tx1"/>
                </a:solidFill>
                <a:latin typeface="Microsoft Sans Serif" pitchFamily="34" charset="0"/>
                <a:cs typeface="Microsoft Sans Serif" pitchFamily="34" charset="0"/>
              </a:rPr>
              <a:t> and in various formats</a:t>
            </a:r>
          </a:p>
        </p:txBody>
      </p:sp>
      <p:sp>
        <p:nvSpPr>
          <p:cNvPr id="4" name="Footer Placeholder 3"/>
          <p:cNvSpPr>
            <a:spLocks noGrp="1"/>
          </p:cNvSpPr>
          <p:nvPr>
            <p:ph type="ftr" sz="quarter" idx="11"/>
          </p:nvPr>
        </p:nvSpPr>
        <p:spPr/>
        <p:txBody>
          <a:bodyPr/>
          <a:lstStyle/>
          <a:p>
            <a:r>
              <a:rPr lang="en-US" smtClean="0"/>
              <a:t>Module 1: Overview of Research Data Management</a:t>
            </a:r>
            <a:endParaRPr lang="en-US"/>
          </a:p>
        </p:txBody>
      </p:sp>
    </p:spTree>
    <p:extLst>
      <p:ext uri="{BB962C8B-B14F-4D97-AF65-F5344CB8AC3E}">
        <p14:creationId xmlns:p14="http://schemas.microsoft.com/office/powerpoint/2010/main" val="34945517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0"/>
            <a:ext cx="8205220" cy="6141574"/>
          </a:xfrm>
        </p:spPr>
      </p:pic>
      <p:sp>
        <p:nvSpPr>
          <p:cNvPr id="5" name="Footer Placeholder 4"/>
          <p:cNvSpPr>
            <a:spLocks noGrp="1"/>
          </p:cNvSpPr>
          <p:nvPr>
            <p:ph type="ftr" sz="quarter" idx="11"/>
          </p:nvPr>
        </p:nvSpPr>
        <p:spPr>
          <a:xfrm>
            <a:off x="3505200" y="6324600"/>
            <a:ext cx="2847975" cy="365125"/>
          </a:xfrm>
        </p:spPr>
        <p:txBody>
          <a:bodyPr/>
          <a:lstStyle/>
          <a:p>
            <a:r>
              <a:rPr lang="en-US" dirty="0" smtClean="0"/>
              <a:t>Slide Credit: Jen Ferguson 2013</a:t>
            </a:r>
            <a:endParaRPr lang="en-US" dirty="0"/>
          </a:p>
        </p:txBody>
      </p:sp>
    </p:spTree>
    <p:extLst>
      <p:ext uri="{BB962C8B-B14F-4D97-AF65-F5344CB8AC3E}">
        <p14:creationId xmlns:p14="http://schemas.microsoft.com/office/powerpoint/2010/main" val="17597372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fontScale="90000"/>
          </a:bodyPr>
          <a:lstStyle/>
          <a:p>
            <a:r>
              <a:rPr lang="en-US" dirty="0" smtClean="0"/>
              <a:t>Best Practices</a:t>
            </a:r>
            <a:endParaRPr lang="en-US" dirty="0"/>
          </a:p>
        </p:txBody>
      </p:sp>
      <p:sp>
        <p:nvSpPr>
          <p:cNvPr id="3" name="Content Placeholder 2"/>
          <p:cNvSpPr>
            <a:spLocks noGrp="1"/>
          </p:cNvSpPr>
          <p:nvPr>
            <p:ph idx="1"/>
          </p:nvPr>
        </p:nvSpPr>
        <p:spPr>
          <a:xfrm>
            <a:off x="457200" y="1295399"/>
            <a:ext cx="8229600" cy="4525963"/>
          </a:xfrm>
        </p:spPr>
        <p:txBody>
          <a:bodyPr>
            <a:normAutofit fontScale="92500" lnSpcReduction="10000"/>
          </a:bodyPr>
          <a:lstStyle/>
          <a:p>
            <a:r>
              <a:rPr lang="en-US" dirty="0">
                <a:solidFill>
                  <a:schemeClr val="tx1"/>
                </a:solidFill>
                <a:latin typeface="Microsoft Sans Serif" pitchFamily="34" charset="0"/>
                <a:cs typeface="Microsoft Sans Serif" pitchFamily="34" charset="0"/>
              </a:rPr>
              <a:t>Avoid special characters in a file </a:t>
            </a:r>
            <a:r>
              <a:rPr lang="en-US" dirty="0" smtClean="0">
                <a:solidFill>
                  <a:schemeClr val="tx1"/>
                </a:solidFill>
                <a:latin typeface="Microsoft Sans Serif" pitchFamily="34" charset="0"/>
                <a:cs typeface="Microsoft Sans Serif" pitchFamily="34" charset="0"/>
              </a:rPr>
              <a:t>name  </a:t>
            </a:r>
            <a:endParaRPr lang="en-US" dirty="0">
              <a:solidFill>
                <a:schemeClr val="tx1"/>
              </a:solidFill>
              <a:latin typeface="Microsoft Sans Serif" pitchFamily="34" charset="0"/>
              <a:cs typeface="Microsoft Sans Serif" pitchFamily="34" charset="0"/>
            </a:endParaRPr>
          </a:p>
          <a:p>
            <a:endParaRPr lang="en-US" dirty="0">
              <a:solidFill>
                <a:schemeClr val="tx1"/>
              </a:solidFill>
              <a:latin typeface="Microsoft Sans Serif" pitchFamily="34" charset="0"/>
              <a:cs typeface="Microsoft Sans Serif" pitchFamily="34" charset="0"/>
            </a:endParaRPr>
          </a:p>
          <a:p>
            <a:r>
              <a:rPr lang="en-US" dirty="0">
                <a:solidFill>
                  <a:schemeClr val="tx1"/>
                </a:solidFill>
                <a:latin typeface="Microsoft Sans Serif" pitchFamily="34" charset="0"/>
                <a:cs typeface="Microsoft Sans Serif" pitchFamily="34" charset="0"/>
              </a:rPr>
              <a:t>Use capitals or underscores instead of periods or </a:t>
            </a:r>
            <a:r>
              <a:rPr lang="en-US" dirty="0" smtClean="0">
                <a:solidFill>
                  <a:schemeClr val="tx1"/>
                </a:solidFill>
                <a:latin typeface="Microsoft Sans Serif" pitchFamily="34" charset="0"/>
                <a:cs typeface="Microsoft Sans Serif" pitchFamily="34" charset="0"/>
              </a:rPr>
              <a:t>spaces</a:t>
            </a:r>
            <a:endParaRPr lang="en-US" dirty="0">
              <a:solidFill>
                <a:schemeClr val="tx1"/>
              </a:solidFill>
              <a:latin typeface="Microsoft Sans Serif" pitchFamily="34" charset="0"/>
              <a:cs typeface="Microsoft Sans Serif" pitchFamily="34" charset="0"/>
            </a:endParaRPr>
          </a:p>
          <a:p>
            <a:endParaRPr lang="en-US" dirty="0">
              <a:solidFill>
                <a:schemeClr val="tx1"/>
              </a:solidFill>
              <a:latin typeface="Microsoft Sans Serif" pitchFamily="34" charset="0"/>
              <a:cs typeface="Microsoft Sans Serif" pitchFamily="34" charset="0"/>
            </a:endParaRPr>
          </a:p>
          <a:p>
            <a:r>
              <a:rPr lang="en-US" dirty="0">
                <a:solidFill>
                  <a:schemeClr val="tx1"/>
                </a:solidFill>
                <a:latin typeface="Microsoft Sans Serif" pitchFamily="34" charset="0"/>
                <a:cs typeface="Microsoft Sans Serif" pitchFamily="34" charset="0"/>
              </a:rPr>
              <a:t>Use 25 or fewer </a:t>
            </a:r>
            <a:r>
              <a:rPr lang="en-US" dirty="0" smtClean="0">
                <a:solidFill>
                  <a:schemeClr val="tx1"/>
                </a:solidFill>
                <a:latin typeface="Microsoft Sans Serif" pitchFamily="34" charset="0"/>
                <a:cs typeface="Microsoft Sans Serif" pitchFamily="34" charset="0"/>
              </a:rPr>
              <a:t>characters </a:t>
            </a:r>
            <a:endParaRPr lang="en-US" dirty="0">
              <a:solidFill>
                <a:schemeClr val="tx1"/>
              </a:solidFill>
              <a:latin typeface="Microsoft Sans Serif" pitchFamily="34" charset="0"/>
              <a:cs typeface="Microsoft Sans Serif" pitchFamily="34" charset="0"/>
            </a:endParaRPr>
          </a:p>
          <a:p>
            <a:endParaRPr lang="en-US" dirty="0">
              <a:solidFill>
                <a:schemeClr val="tx1"/>
              </a:solidFill>
              <a:latin typeface="Microsoft Sans Serif" pitchFamily="34" charset="0"/>
              <a:cs typeface="Microsoft Sans Serif" pitchFamily="34" charset="0"/>
            </a:endParaRPr>
          </a:p>
          <a:p>
            <a:r>
              <a:rPr lang="en-US" dirty="0">
                <a:solidFill>
                  <a:schemeClr val="tx1"/>
                </a:solidFill>
                <a:latin typeface="Microsoft Sans Serif" pitchFamily="34" charset="0"/>
                <a:cs typeface="Microsoft Sans Serif" pitchFamily="34" charset="0"/>
              </a:rPr>
              <a:t>Use documented &amp; standardized descriptive information about the </a:t>
            </a:r>
            <a:r>
              <a:rPr lang="en-US" dirty="0" smtClean="0">
                <a:solidFill>
                  <a:schemeClr val="tx1"/>
                </a:solidFill>
                <a:latin typeface="Microsoft Sans Serif" pitchFamily="34" charset="0"/>
                <a:cs typeface="Microsoft Sans Serif" pitchFamily="34" charset="0"/>
              </a:rPr>
              <a:t>project/experiment</a:t>
            </a:r>
            <a:endParaRPr lang="en-US" dirty="0">
              <a:solidFill>
                <a:schemeClr val="tx1"/>
              </a:solidFill>
              <a:latin typeface="Microsoft Sans Serif" pitchFamily="34" charset="0"/>
              <a:cs typeface="Microsoft Sans Serif" pitchFamily="34" charset="0"/>
            </a:endParaRPr>
          </a:p>
          <a:p>
            <a:pPr marL="0" indent="0">
              <a:buNone/>
            </a:pPr>
            <a:r>
              <a:rPr lang="en-US" dirty="0">
                <a:solidFill>
                  <a:schemeClr val="tx1"/>
                </a:solidFill>
                <a:latin typeface="Microsoft Sans Serif" pitchFamily="34" charset="0"/>
                <a:cs typeface="Microsoft Sans Serif" pitchFamily="34" charset="0"/>
              </a:rPr>
              <a:t> </a:t>
            </a:r>
          </a:p>
          <a:p>
            <a:r>
              <a:rPr lang="en-US" dirty="0">
                <a:solidFill>
                  <a:schemeClr val="tx1"/>
                </a:solidFill>
                <a:latin typeface="Microsoft Sans Serif" pitchFamily="34" charset="0"/>
                <a:cs typeface="Microsoft Sans Serif" pitchFamily="34" charset="0"/>
              </a:rPr>
              <a:t>Use date format ISO </a:t>
            </a:r>
            <a:r>
              <a:rPr lang="pt-BR" dirty="0" smtClean="0">
                <a:solidFill>
                  <a:schemeClr val="tx1"/>
                </a:solidFill>
                <a:latin typeface="Microsoft Sans Serif" pitchFamily="34" charset="0"/>
                <a:cs typeface="Microsoft Sans Serif" pitchFamily="34" charset="0"/>
              </a:rPr>
              <a:t>8601:YYYYMMDD</a:t>
            </a:r>
            <a:endParaRPr lang="pt-BR" dirty="0">
              <a:solidFill>
                <a:schemeClr val="tx1"/>
              </a:solidFill>
              <a:latin typeface="Microsoft Sans Serif" pitchFamily="34" charset="0"/>
              <a:cs typeface="Microsoft Sans Serif" pitchFamily="34" charset="0"/>
            </a:endParaRPr>
          </a:p>
          <a:p>
            <a:endParaRPr lang="pt-BR" dirty="0">
              <a:solidFill>
                <a:schemeClr val="tx1"/>
              </a:solidFill>
              <a:latin typeface="Microsoft Sans Serif" pitchFamily="34" charset="0"/>
              <a:cs typeface="Microsoft Sans Serif" pitchFamily="34" charset="0"/>
            </a:endParaRPr>
          </a:p>
          <a:p>
            <a:r>
              <a:rPr lang="en-US" dirty="0">
                <a:solidFill>
                  <a:schemeClr val="tx1"/>
                </a:solidFill>
                <a:latin typeface="Microsoft Sans Serif" pitchFamily="34" charset="0"/>
                <a:cs typeface="Microsoft Sans Serif" pitchFamily="34" charset="0"/>
              </a:rPr>
              <a:t>Include a version </a:t>
            </a:r>
            <a:r>
              <a:rPr lang="en-US" dirty="0" smtClean="0">
                <a:solidFill>
                  <a:schemeClr val="tx1"/>
                </a:solidFill>
                <a:latin typeface="Microsoft Sans Serif" pitchFamily="34" charset="0"/>
                <a:cs typeface="Microsoft Sans Serif" pitchFamily="34" charset="0"/>
              </a:rPr>
              <a:t>number </a:t>
            </a:r>
            <a:endParaRPr lang="en-US" dirty="0">
              <a:solidFill>
                <a:schemeClr val="tx1"/>
              </a:solidFill>
              <a:latin typeface="Microsoft Sans Serif" pitchFamily="34" charset="0"/>
              <a:cs typeface="Microsoft Sans Serif" pitchFamily="34" charset="0"/>
            </a:endParaRPr>
          </a:p>
          <a:p>
            <a:pPr marL="0" indent="0">
              <a:buNone/>
            </a:pPr>
            <a:endParaRPr lang="en-US" dirty="0"/>
          </a:p>
        </p:txBody>
      </p:sp>
      <p:sp>
        <p:nvSpPr>
          <p:cNvPr id="4" name="Footer Placeholder 3"/>
          <p:cNvSpPr>
            <a:spLocks noGrp="1"/>
          </p:cNvSpPr>
          <p:nvPr>
            <p:ph type="ftr" sz="quarter" idx="11"/>
          </p:nvPr>
        </p:nvSpPr>
        <p:spPr>
          <a:xfrm>
            <a:off x="3657600" y="6248400"/>
            <a:ext cx="2847975" cy="365125"/>
          </a:xfrm>
        </p:spPr>
        <p:txBody>
          <a:bodyPr/>
          <a:lstStyle/>
          <a:p>
            <a:r>
              <a:rPr lang="en-US" smtClean="0"/>
              <a:t>Module 1: Overview of Research Data Management</a:t>
            </a:r>
            <a:endParaRPr lang="en-US" dirty="0"/>
          </a:p>
        </p:txBody>
      </p:sp>
    </p:spTree>
    <p:extLst>
      <p:ext uri="{BB962C8B-B14F-4D97-AF65-F5344CB8AC3E}">
        <p14:creationId xmlns:p14="http://schemas.microsoft.com/office/powerpoint/2010/main" val="28728289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1295400"/>
          </a:xfrm>
        </p:spPr>
        <p:txBody>
          <a:bodyPr/>
          <a:lstStyle/>
          <a:p>
            <a:r>
              <a:rPr lang="en-US" dirty="0" smtClean="0"/>
              <a:t>Applying Best Practices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solidFill>
                  <a:schemeClr val="tx1"/>
                </a:solidFill>
                <a:latin typeface="Microsoft Sans Serif" panose="020B0604020202020204" pitchFamily="34" charset="0"/>
                <a:cs typeface="Microsoft Sans Serif" panose="020B0604020202020204" pitchFamily="34" charset="0"/>
              </a:rPr>
              <a:t>Librarians can help you with resources and tools for:</a:t>
            </a:r>
          </a:p>
          <a:p>
            <a:endParaRPr lang="en-US" dirty="0" smtClean="0">
              <a:solidFill>
                <a:schemeClr val="tx1"/>
              </a:solidFill>
              <a:latin typeface="Microsoft Sans Serif" panose="020B0604020202020204" pitchFamily="34" charset="0"/>
              <a:cs typeface="Microsoft Sans Serif" panose="020B0604020202020204" pitchFamily="34" charset="0"/>
            </a:endParaRPr>
          </a:p>
          <a:p>
            <a:r>
              <a:rPr lang="en-US" dirty="0" smtClean="0">
                <a:solidFill>
                  <a:schemeClr val="tx1"/>
                </a:solidFill>
                <a:latin typeface="Microsoft Sans Serif" panose="020B0604020202020204" pitchFamily="34" charset="0"/>
                <a:cs typeface="Microsoft Sans Serif" panose="020B0604020202020204" pitchFamily="34" charset="0"/>
              </a:rPr>
              <a:t>Creating file naming conventions</a:t>
            </a:r>
          </a:p>
          <a:p>
            <a:endParaRPr lang="en-US" dirty="0" smtClean="0">
              <a:solidFill>
                <a:schemeClr val="tx1"/>
              </a:solidFill>
              <a:latin typeface="Microsoft Sans Serif" panose="020B0604020202020204" pitchFamily="34" charset="0"/>
              <a:cs typeface="Microsoft Sans Serif" panose="020B0604020202020204" pitchFamily="34" charset="0"/>
            </a:endParaRPr>
          </a:p>
          <a:p>
            <a:r>
              <a:rPr lang="en-US" dirty="0" smtClean="0">
                <a:solidFill>
                  <a:schemeClr val="tx1"/>
                </a:solidFill>
                <a:latin typeface="Microsoft Sans Serif" panose="020B0604020202020204" pitchFamily="34" charset="0"/>
                <a:cs typeface="Microsoft Sans Serif" panose="020B0604020202020204" pitchFamily="34" charset="0"/>
              </a:rPr>
              <a:t>Creating directory structure naming conventions</a:t>
            </a:r>
          </a:p>
          <a:p>
            <a:endParaRPr lang="en-US" dirty="0" smtClean="0">
              <a:solidFill>
                <a:schemeClr val="tx1"/>
              </a:solidFill>
              <a:latin typeface="Microsoft Sans Serif" panose="020B0604020202020204" pitchFamily="34" charset="0"/>
              <a:cs typeface="Microsoft Sans Serif" panose="020B0604020202020204" pitchFamily="34" charset="0"/>
            </a:endParaRPr>
          </a:p>
          <a:p>
            <a:r>
              <a:rPr lang="en-US" dirty="0" smtClean="0">
                <a:solidFill>
                  <a:schemeClr val="tx1"/>
                </a:solidFill>
                <a:latin typeface="Microsoft Sans Serif" panose="020B0604020202020204" pitchFamily="34" charset="0"/>
                <a:cs typeface="Microsoft Sans Serif" panose="020B0604020202020204" pitchFamily="34" charset="0"/>
              </a:rPr>
              <a:t>Versioning your files</a:t>
            </a:r>
          </a:p>
          <a:p>
            <a:endParaRPr lang="en-US" dirty="0" smtClean="0">
              <a:solidFill>
                <a:schemeClr val="tx1"/>
              </a:solidFill>
              <a:latin typeface="Microsoft Sans Serif" panose="020B0604020202020204" pitchFamily="34" charset="0"/>
              <a:cs typeface="Microsoft Sans Serif" panose="020B0604020202020204" pitchFamily="34" charset="0"/>
            </a:endParaRPr>
          </a:p>
          <a:p>
            <a:r>
              <a:rPr lang="en-US" dirty="0" smtClean="0">
                <a:solidFill>
                  <a:schemeClr val="tx1"/>
                </a:solidFill>
                <a:latin typeface="Microsoft Sans Serif" panose="020B0604020202020204" pitchFamily="34" charset="0"/>
                <a:cs typeface="Microsoft Sans Serif" panose="020B0604020202020204" pitchFamily="34" charset="0"/>
              </a:rPr>
              <a:t>Choosing appropriate file formats for preserving and sharing your data files</a:t>
            </a:r>
          </a:p>
          <a:p>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Module 1: Overview of Research Data Management</a:t>
            </a:r>
            <a:endParaRPr lang="en-US"/>
          </a:p>
        </p:txBody>
      </p:sp>
    </p:spTree>
    <p:extLst>
      <p:ext uri="{BB962C8B-B14F-4D97-AF65-F5344CB8AC3E}">
        <p14:creationId xmlns:p14="http://schemas.microsoft.com/office/powerpoint/2010/main" val="481473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 #4: Metadata</a:t>
            </a:r>
            <a:endParaRPr lang="en-US" dirty="0"/>
          </a:p>
        </p:txBody>
      </p:sp>
      <p:sp>
        <p:nvSpPr>
          <p:cNvPr id="3" name="Content Placeholder 2"/>
          <p:cNvSpPr>
            <a:spLocks noGrp="1"/>
          </p:cNvSpPr>
          <p:nvPr>
            <p:ph idx="1"/>
          </p:nvPr>
        </p:nvSpPr>
        <p:spPr/>
        <p:txBody>
          <a:bodyPr/>
          <a:lstStyle/>
          <a:p>
            <a:endParaRPr lang="en-US" dirty="0" smtClean="0"/>
          </a:p>
          <a:p>
            <a:r>
              <a:rPr lang="en-US" dirty="0" smtClean="0">
                <a:solidFill>
                  <a:schemeClr val="tx1"/>
                </a:solidFill>
                <a:latin typeface="Microsoft Sans Serif" pitchFamily="34" charset="0"/>
                <a:cs typeface="Microsoft Sans Serif" pitchFamily="34" charset="0"/>
              </a:rPr>
              <a:t>How will someone make sense of your data, e.g. the cells and values of your spreadsheet?</a:t>
            </a:r>
          </a:p>
          <a:p>
            <a:pPr marL="0" indent="0">
              <a:buNone/>
            </a:pPr>
            <a:endParaRPr lang="en-US" dirty="0" smtClean="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What best practices or disciplinary standards could be used to label your data?</a:t>
            </a:r>
          </a:p>
          <a:p>
            <a:pPr marL="0" indent="0">
              <a:buNone/>
            </a:pPr>
            <a:endParaRPr lang="en-US" dirty="0" smtClean="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How can you describe a data set to make it discoverable?</a:t>
            </a:r>
            <a:endParaRPr lang="en-US" dirty="0">
              <a:solidFill>
                <a:schemeClr val="tx1"/>
              </a:solidFill>
              <a:latin typeface="Microsoft Sans Serif" pitchFamily="34" charset="0"/>
              <a:cs typeface="Microsoft Sans Serif" pitchFamily="34" charset="0"/>
            </a:endParaRPr>
          </a:p>
        </p:txBody>
      </p:sp>
      <p:sp>
        <p:nvSpPr>
          <p:cNvPr id="4" name="Footer Placeholder 3"/>
          <p:cNvSpPr>
            <a:spLocks noGrp="1"/>
          </p:cNvSpPr>
          <p:nvPr>
            <p:ph type="ftr" sz="quarter" idx="11"/>
          </p:nvPr>
        </p:nvSpPr>
        <p:spPr/>
        <p:txBody>
          <a:bodyPr/>
          <a:lstStyle/>
          <a:p>
            <a:r>
              <a:rPr lang="en-US" smtClean="0"/>
              <a:t>Module 1: Overview of Research Data Management</a:t>
            </a:r>
            <a:endParaRPr lang="en-US"/>
          </a:p>
        </p:txBody>
      </p:sp>
    </p:spTree>
    <p:extLst>
      <p:ext uri="{BB962C8B-B14F-4D97-AF65-F5344CB8AC3E}">
        <p14:creationId xmlns:p14="http://schemas.microsoft.com/office/powerpoint/2010/main" val="26416865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Metadata for Data</a:t>
            </a:r>
            <a:br>
              <a:rPr lang="en-US" dirty="0" smtClean="0"/>
            </a:br>
            <a:endParaRPr lang="en-US" dirty="0"/>
          </a:p>
        </p:txBody>
      </p:sp>
      <p:sp>
        <p:nvSpPr>
          <p:cNvPr id="5" name="Footer Placeholder 4"/>
          <p:cNvSpPr>
            <a:spLocks noGrp="1"/>
          </p:cNvSpPr>
          <p:nvPr>
            <p:ph type="ftr" sz="quarter" idx="11"/>
          </p:nvPr>
        </p:nvSpPr>
        <p:spPr>
          <a:xfrm>
            <a:off x="2819400" y="6324600"/>
            <a:ext cx="2847975" cy="365125"/>
          </a:xfrm>
        </p:spPr>
        <p:txBody>
          <a:bodyPr/>
          <a:lstStyle/>
          <a:p>
            <a:r>
              <a:rPr lang="en-US" smtClean="0"/>
              <a:t>Module 1: Overview of Research Data Management</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57399" y="1066799"/>
            <a:ext cx="6019801" cy="5850229"/>
          </a:xfrm>
        </p:spPr>
      </p:pic>
    </p:spTree>
    <p:extLst>
      <p:ext uri="{BB962C8B-B14F-4D97-AF65-F5344CB8AC3E}">
        <p14:creationId xmlns:p14="http://schemas.microsoft.com/office/powerpoint/2010/main" val="17494404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Module 1: Overview of Research Data Management</a:t>
            </a:r>
            <a:endParaRPr lang="en-US"/>
          </a:p>
        </p:txBody>
      </p:sp>
      <p:sp>
        <p:nvSpPr>
          <p:cNvPr id="5" name="Title 1"/>
          <p:cNvSpPr>
            <a:spLocks noGrp="1"/>
          </p:cNvSpPr>
          <p:nvPr>
            <p:ph type="title"/>
          </p:nvPr>
        </p:nvSpPr>
        <p:spPr>
          <a:xfrm>
            <a:off x="381000" y="152400"/>
            <a:ext cx="8229600" cy="914400"/>
          </a:xfrm>
        </p:spPr>
        <p:txBody>
          <a:bodyPr/>
          <a:lstStyle/>
          <a:p>
            <a:r>
              <a:rPr lang="en-US" dirty="0" smtClean="0"/>
              <a:t>Metadata for Data</a:t>
            </a:r>
            <a:endParaRPr lang="en-US" dirty="0"/>
          </a:p>
        </p:txBody>
      </p:sp>
      <p:pic>
        <p:nvPicPr>
          <p:cNvPr id="6" name="Content Placeholder 5" descr="Screen Shot 2014-11-12 at 10.29.28 AM.png"/>
          <p:cNvPicPr>
            <a:picLocks noGrp="1" noChangeAspect="1"/>
          </p:cNvPicPr>
          <p:nvPr>
            <p:ph idx="1"/>
          </p:nvPr>
        </p:nvPicPr>
        <p:blipFill rotWithShape="1">
          <a:blip r:embed="rId3">
            <a:extLst>
              <a:ext uri="{28A0092B-C50C-407E-A947-70E740481C1C}">
                <a14:useLocalDpi xmlns:a14="http://schemas.microsoft.com/office/drawing/2010/main" val="0"/>
              </a:ext>
            </a:extLst>
          </a:blip>
          <a:srcRect t="-168" b="18122"/>
          <a:stretch/>
        </p:blipFill>
        <p:spPr>
          <a:xfrm>
            <a:off x="457200" y="1142999"/>
            <a:ext cx="7696200" cy="5593998"/>
          </a:xfrm>
        </p:spPr>
      </p:pic>
    </p:spTree>
    <p:extLst>
      <p:ext uri="{BB962C8B-B14F-4D97-AF65-F5344CB8AC3E}">
        <p14:creationId xmlns:p14="http://schemas.microsoft.com/office/powerpoint/2010/main" val="22749198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fontScale="90000"/>
          </a:bodyPr>
          <a:lstStyle/>
          <a:p>
            <a:r>
              <a:rPr lang="en-US" dirty="0" smtClean="0"/>
              <a:t>Best Practices</a:t>
            </a:r>
            <a:endParaRPr lang="en-US" dirty="0"/>
          </a:p>
        </p:txBody>
      </p:sp>
      <p:sp>
        <p:nvSpPr>
          <p:cNvPr id="3" name="Content Placeholder 2"/>
          <p:cNvSpPr>
            <a:spLocks noGrp="1"/>
          </p:cNvSpPr>
          <p:nvPr>
            <p:ph idx="1"/>
          </p:nvPr>
        </p:nvSpPr>
        <p:spPr>
          <a:xfrm>
            <a:off x="457200" y="838200"/>
            <a:ext cx="8229600" cy="5287963"/>
          </a:xfrm>
        </p:spPr>
        <p:txBody>
          <a:bodyPr>
            <a:normAutofit lnSpcReduction="10000"/>
          </a:bodyPr>
          <a:lstStyle/>
          <a:p>
            <a:endParaRPr lang="en-US" dirty="0" smtClean="0"/>
          </a:p>
          <a:p>
            <a:r>
              <a:rPr lang="en-US" dirty="0" smtClean="0">
                <a:solidFill>
                  <a:schemeClr val="tx1"/>
                </a:solidFill>
                <a:latin typeface="Microsoft Sans Serif" pitchFamily="34" charset="0"/>
                <a:cs typeface="Microsoft Sans Serif" pitchFamily="34" charset="0"/>
              </a:rPr>
              <a:t>Describe </a:t>
            </a:r>
            <a:r>
              <a:rPr lang="en-US" dirty="0">
                <a:solidFill>
                  <a:schemeClr val="tx1"/>
                </a:solidFill>
                <a:latin typeface="Microsoft Sans Serif" pitchFamily="34" charset="0"/>
                <a:cs typeface="Microsoft Sans Serif" pitchFamily="34" charset="0"/>
              </a:rPr>
              <a:t>the contents of data </a:t>
            </a:r>
            <a:r>
              <a:rPr lang="en-US" dirty="0" smtClean="0">
                <a:solidFill>
                  <a:schemeClr val="tx1"/>
                </a:solidFill>
                <a:latin typeface="Microsoft Sans Serif" pitchFamily="34" charset="0"/>
                <a:cs typeface="Microsoft Sans Serif" pitchFamily="34" charset="0"/>
              </a:rPr>
              <a:t>files</a:t>
            </a:r>
          </a:p>
          <a:p>
            <a:pPr marL="0" indent="0">
              <a:buNone/>
            </a:pPr>
            <a:endParaRPr lang="en-US" dirty="0">
              <a:solidFill>
                <a:schemeClr val="tx1"/>
              </a:solidFill>
              <a:latin typeface="Microsoft Sans Serif" pitchFamily="34" charset="0"/>
              <a:cs typeface="Microsoft Sans Serif" pitchFamily="34" charset="0"/>
            </a:endParaRPr>
          </a:p>
          <a:p>
            <a:r>
              <a:rPr lang="en-US" dirty="0">
                <a:solidFill>
                  <a:schemeClr val="tx1"/>
                </a:solidFill>
                <a:latin typeface="Microsoft Sans Serif" pitchFamily="34" charset="0"/>
                <a:cs typeface="Microsoft Sans Serif" pitchFamily="34" charset="0"/>
              </a:rPr>
              <a:t>Define the parameters and the units on the </a:t>
            </a:r>
            <a:r>
              <a:rPr lang="en-US" dirty="0" smtClean="0">
                <a:solidFill>
                  <a:schemeClr val="tx1"/>
                </a:solidFill>
                <a:latin typeface="Microsoft Sans Serif" pitchFamily="34" charset="0"/>
                <a:cs typeface="Microsoft Sans Serif" pitchFamily="34" charset="0"/>
              </a:rPr>
              <a:t>parameter</a:t>
            </a:r>
          </a:p>
          <a:p>
            <a:pPr marL="0" indent="0">
              <a:buNone/>
            </a:pPr>
            <a:endParaRPr lang="en-US" dirty="0">
              <a:solidFill>
                <a:schemeClr val="tx1"/>
              </a:solidFill>
              <a:latin typeface="Microsoft Sans Serif" pitchFamily="34" charset="0"/>
              <a:cs typeface="Microsoft Sans Serif" pitchFamily="34" charset="0"/>
            </a:endParaRPr>
          </a:p>
          <a:p>
            <a:r>
              <a:rPr lang="en-US" dirty="0">
                <a:solidFill>
                  <a:schemeClr val="tx1"/>
                </a:solidFill>
                <a:latin typeface="Microsoft Sans Serif" pitchFamily="34" charset="0"/>
                <a:cs typeface="Microsoft Sans Serif" pitchFamily="34" charset="0"/>
              </a:rPr>
              <a:t>Explain the formats for dates, time, geographic coordinates, and other </a:t>
            </a:r>
            <a:r>
              <a:rPr lang="en-US" dirty="0" smtClean="0">
                <a:solidFill>
                  <a:schemeClr val="tx1"/>
                </a:solidFill>
                <a:latin typeface="Microsoft Sans Serif" pitchFamily="34" charset="0"/>
                <a:cs typeface="Microsoft Sans Serif" pitchFamily="34" charset="0"/>
              </a:rPr>
              <a:t>parameters</a:t>
            </a:r>
          </a:p>
          <a:p>
            <a:pPr marL="0" indent="0">
              <a:buNone/>
            </a:pPr>
            <a:endParaRPr lang="en-US" dirty="0">
              <a:solidFill>
                <a:schemeClr val="tx1"/>
              </a:solidFill>
              <a:latin typeface="Microsoft Sans Serif" pitchFamily="34" charset="0"/>
              <a:cs typeface="Microsoft Sans Serif" pitchFamily="34" charset="0"/>
            </a:endParaRPr>
          </a:p>
          <a:p>
            <a:r>
              <a:rPr lang="en-US" dirty="0">
                <a:solidFill>
                  <a:schemeClr val="tx1"/>
                </a:solidFill>
                <a:latin typeface="Microsoft Sans Serif" pitchFamily="34" charset="0"/>
                <a:cs typeface="Microsoft Sans Serif" pitchFamily="34" charset="0"/>
              </a:rPr>
              <a:t>Define any coded </a:t>
            </a:r>
            <a:r>
              <a:rPr lang="en-US" dirty="0" smtClean="0">
                <a:solidFill>
                  <a:schemeClr val="tx1"/>
                </a:solidFill>
                <a:latin typeface="Microsoft Sans Serif" pitchFamily="34" charset="0"/>
                <a:cs typeface="Microsoft Sans Serif" pitchFamily="34" charset="0"/>
              </a:rPr>
              <a:t>values</a:t>
            </a:r>
          </a:p>
          <a:p>
            <a:pPr marL="0" indent="0">
              <a:buNone/>
            </a:pPr>
            <a:endParaRPr lang="en-US" dirty="0">
              <a:solidFill>
                <a:schemeClr val="tx1"/>
              </a:solidFill>
              <a:latin typeface="Microsoft Sans Serif" pitchFamily="34" charset="0"/>
              <a:cs typeface="Microsoft Sans Serif" pitchFamily="34" charset="0"/>
            </a:endParaRPr>
          </a:p>
          <a:p>
            <a:r>
              <a:rPr lang="en-US" dirty="0">
                <a:solidFill>
                  <a:schemeClr val="tx1"/>
                </a:solidFill>
                <a:latin typeface="Microsoft Sans Serif" pitchFamily="34" charset="0"/>
                <a:cs typeface="Microsoft Sans Serif" pitchFamily="34" charset="0"/>
              </a:rPr>
              <a:t>Describe quality flags or qualifying </a:t>
            </a:r>
            <a:r>
              <a:rPr lang="en-US" dirty="0" smtClean="0">
                <a:solidFill>
                  <a:schemeClr val="tx1"/>
                </a:solidFill>
                <a:latin typeface="Microsoft Sans Serif" pitchFamily="34" charset="0"/>
                <a:cs typeface="Microsoft Sans Serif" pitchFamily="34" charset="0"/>
              </a:rPr>
              <a:t>values</a:t>
            </a:r>
          </a:p>
          <a:p>
            <a:pPr marL="0" indent="0">
              <a:buNone/>
            </a:pPr>
            <a:endParaRPr lang="en-US" dirty="0">
              <a:solidFill>
                <a:schemeClr val="tx1"/>
              </a:solidFill>
              <a:latin typeface="Microsoft Sans Serif" pitchFamily="34" charset="0"/>
              <a:cs typeface="Microsoft Sans Serif" pitchFamily="34" charset="0"/>
            </a:endParaRPr>
          </a:p>
          <a:p>
            <a:r>
              <a:rPr lang="en-US" dirty="0">
                <a:solidFill>
                  <a:schemeClr val="tx1"/>
                </a:solidFill>
                <a:latin typeface="Microsoft Sans Serif" pitchFamily="34" charset="0"/>
                <a:cs typeface="Microsoft Sans Serif" pitchFamily="34" charset="0"/>
              </a:rPr>
              <a:t>Define missing values</a:t>
            </a:r>
          </a:p>
        </p:txBody>
      </p:sp>
      <p:sp>
        <p:nvSpPr>
          <p:cNvPr id="4" name="Footer Placeholder 3"/>
          <p:cNvSpPr>
            <a:spLocks noGrp="1"/>
          </p:cNvSpPr>
          <p:nvPr>
            <p:ph type="ftr" sz="quarter" idx="11"/>
          </p:nvPr>
        </p:nvSpPr>
        <p:spPr>
          <a:xfrm>
            <a:off x="3276600" y="6324600"/>
            <a:ext cx="2847975" cy="365125"/>
          </a:xfrm>
        </p:spPr>
        <p:txBody>
          <a:bodyPr/>
          <a:lstStyle/>
          <a:p>
            <a:r>
              <a:rPr lang="en-US" smtClean="0"/>
              <a:t>Module 1: Overview of Research Data Management</a:t>
            </a:r>
            <a:endParaRPr lang="en-US"/>
          </a:p>
        </p:txBody>
      </p:sp>
    </p:spTree>
    <p:extLst>
      <p:ext uri="{BB962C8B-B14F-4D97-AF65-F5344CB8AC3E}">
        <p14:creationId xmlns:p14="http://schemas.microsoft.com/office/powerpoint/2010/main" val="32866515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Best Practices: Fields</a:t>
            </a:r>
            <a:endParaRPr lang="en-US" dirty="0"/>
          </a:p>
        </p:txBody>
      </p:sp>
      <p:sp>
        <p:nvSpPr>
          <p:cNvPr id="3" name="Content Placeholder 2"/>
          <p:cNvSpPr>
            <a:spLocks noGrp="1"/>
          </p:cNvSpPr>
          <p:nvPr>
            <p:ph idx="1"/>
          </p:nvPr>
        </p:nvSpPr>
        <p:spPr>
          <a:xfrm>
            <a:off x="4800600" y="838200"/>
            <a:ext cx="5867400" cy="5410200"/>
          </a:xfrm>
        </p:spPr>
        <p:txBody>
          <a:bodyPr numCol="2">
            <a:normAutofit/>
          </a:bodyPr>
          <a:lstStyle/>
          <a:p>
            <a:pPr marL="0" indent="0">
              <a:buNone/>
            </a:pPr>
            <a:endParaRPr lang="en-US" dirty="0" smtClean="0">
              <a:solidFill>
                <a:schemeClr val="tx1"/>
              </a:solidFill>
              <a:latin typeface="Microsoft Sans Serif" pitchFamily="34" charset="0"/>
              <a:cs typeface="Microsoft Sans Serif" pitchFamily="34" charset="0"/>
            </a:endParaRPr>
          </a:p>
          <a:p>
            <a:r>
              <a:rPr lang="en-US" dirty="0">
                <a:solidFill>
                  <a:schemeClr val="tx1"/>
                </a:solidFill>
                <a:latin typeface="Microsoft Sans Serif" pitchFamily="34" charset="0"/>
                <a:cs typeface="Microsoft Sans Serif" pitchFamily="34" charset="0"/>
              </a:rPr>
              <a:t>Methodology	</a:t>
            </a:r>
            <a:endParaRPr lang="en-US" dirty="0" smtClean="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Data </a:t>
            </a:r>
            <a:r>
              <a:rPr lang="en-US" dirty="0">
                <a:solidFill>
                  <a:schemeClr val="tx1"/>
                </a:solidFill>
                <a:latin typeface="Microsoft Sans Serif" pitchFamily="34" charset="0"/>
                <a:cs typeface="Microsoft Sans Serif" pitchFamily="34" charset="0"/>
              </a:rPr>
              <a:t>processing	</a:t>
            </a:r>
          </a:p>
          <a:p>
            <a:r>
              <a:rPr lang="en-US" dirty="0">
                <a:solidFill>
                  <a:schemeClr val="tx1"/>
                </a:solidFill>
                <a:latin typeface="Microsoft Sans Serif" pitchFamily="34" charset="0"/>
                <a:cs typeface="Microsoft Sans Serif" pitchFamily="34" charset="0"/>
              </a:rPr>
              <a:t>Sources	</a:t>
            </a:r>
          </a:p>
          <a:p>
            <a:r>
              <a:rPr lang="en-US" dirty="0" smtClean="0">
                <a:solidFill>
                  <a:schemeClr val="tx1"/>
                </a:solidFill>
                <a:latin typeface="Microsoft Sans Serif" pitchFamily="34" charset="0"/>
                <a:cs typeface="Microsoft Sans Serif" pitchFamily="34" charset="0"/>
              </a:rPr>
              <a:t>List </a:t>
            </a:r>
            <a:r>
              <a:rPr lang="en-US" dirty="0">
                <a:solidFill>
                  <a:schemeClr val="tx1"/>
                </a:solidFill>
                <a:latin typeface="Microsoft Sans Serif" pitchFamily="34" charset="0"/>
                <a:cs typeface="Microsoft Sans Serif" pitchFamily="34" charset="0"/>
              </a:rPr>
              <a:t>of file names	</a:t>
            </a:r>
            <a:endParaRPr lang="en-US" dirty="0" smtClean="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File </a:t>
            </a:r>
            <a:r>
              <a:rPr lang="en-US" dirty="0">
                <a:solidFill>
                  <a:schemeClr val="tx1"/>
                </a:solidFill>
                <a:latin typeface="Microsoft Sans Serif" pitchFamily="34" charset="0"/>
                <a:cs typeface="Microsoft Sans Serif" pitchFamily="34" charset="0"/>
              </a:rPr>
              <a:t>Formats	</a:t>
            </a:r>
            <a:endParaRPr lang="en-US" dirty="0" smtClean="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File </a:t>
            </a:r>
            <a:r>
              <a:rPr lang="en-US" dirty="0">
                <a:solidFill>
                  <a:schemeClr val="tx1"/>
                </a:solidFill>
                <a:latin typeface="Microsoft Sans Serif" pitchFamily="34" charset="0"/>
                <a:cs typeface="Microsoft Sans Serif" pitchFamily="34" charset="0"/>
              </a:rPr>
              <a:t>structure	</a:t>
            </a:r>
            <a:endParaRPr lang="en-US" dirty="0" smtClean="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Variable </a:t>
            </a:r>
            <a:r>
              <a:rPr lang="en-US" dirty="0">
                <a:solidFill>
                  <a:schemeClr val="tx1"/>
                </a:solidFill>
                <a:latin typeface="Microsoft Sans Serif" pitchFamily="34" charset="0"/>
                <a:cs typeface="Microsoft Sans Serif" pitchFamily="34" charset="0"/>
              </a:rPr>
              <a:t>list	</a:t>
            </a:r>
          </a:p>
          <a:p>
            <a:r>
              <a:rPr lang="en-US" dirty="0">
                <a:solidFill>
                  <a:schemeClr val="tx1"/>
                </a:solidFill>
                <a:latin typeface="Microsoft Sans Serif" pitchFamily="34" charset="0"/>
                <a:cs typeface="Microsoft Sans Serif" pitchFamily="34" charset="0"/>
              </a:rPr>
              <a:t>Code lists	</a:t>
            </a:r>
            <a:endParaRPr lang="en-US" dirty="0" smtClean="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Versions</a:t>
            </a:r>
            <a:r>
              <a:rPr lang="en-US" dirty="0">
                <a:solidFill>
                  <a:schemeClr val="tx1"/>
                </a:solidFill>
                <a:latin typeface="Microsoft Sans Serif" pitchFamily="34" charset="0"/>
                <a:cs typeface="Microsoft Sans Serif" pitchFamily="34" charset="0"/>
              </a:rPr>
              <a:t>	</a:t>
            </a:r>
            <a:endParaRPr lang="en-US" dirty="0" smtClean="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Checksums</a:t>
            </a:r>
            <a:r>
              <a:rPr lang="en-US" dirty="0">
                <a:solidFill>
                  <a:schemeClr val="tx1"/>
                </a:solidFill>
              </a:rPr>
              <a:t>	</a:t>
            </a:r>
          </a:p>
        </p:txBody>
      </p:sp>
      <p:sp>
        <p:nvSpPr>
          <p:cNvPr id="4" name="Footer Placeholder 3"/>
          <p:cNvSpPr>
            <a:spLocks noGrp="1"/>
          </p:cNvSpPr>
          <p:nvPr>
            <p:ph type="ftr" sz="quarter" idx="11"/>
          </p:nvPr>
        </p:nvSpPr>
        <p:spPr>
          <a:xfrm>
            <a:off x="3429000" y="6172200"/>
            <a:ext cx="2847975" cy="365125"/>
          </a:xfrm>
        </p:spPr>
        <p:txBody>
          <a:bodyPr/>
          <a:lstStyle/>
          <a:p>
            <a:r>
              <a:rPr lang="en-US" smtClean="0"/>
              <a:t>Module 1: Overview of Research Data Management</a:t>
            </a:r>
            <a:endParaRPr lang="en-US"/>
          </a:p>
        </p:txBody>
      </p:sp>
      <p:sp>
        <p:nvSpPr>
          <p:cNvPr id="6" name="TextBox 5"/>
          <p:cNvSpPr txBox="1"/>
          <p:nvPr/>
        </p:nvSpPr>
        <p:spPr>
          <a:xfrm>
            <a:off x="1143000" y="1295400"/>
            <a:ext cx="3810000" cy="4450449"/>
          </a:xfrm>
          <a:prstGeom prst="rect">
            <a:avLst/>
          </a:prstGeom>
          <a:noFill/>
        </p:spPr>
        <p:txBody>
          <a:bodyPr wrap="square" rtlCol="0">
            <a:spAutoFit/>
          </a:bodyPr>
          <a:lstStyle/>
          <a:p>
            <a:pPr marL="342900" lvl="0" indent="-342900">
              <a:spcBef>
                <a:spcPct val="20000"/>
              </a:spcBef>
              <a:buFont typeface="Arial" pitchFamily="34" charset="0"/>
              <a:buChar char="•"/>
            </a:pPr>
            <a:r>
              <a:rPr lang="en-US" sz="2400" dirty="0">
                <a:solidFill>
                  <a:prstClr val="black"/>
                </a:solidFill>
                <a:latin typeface="Microsoft Sans Serif" pitchFamily="34" charset="0"/>
                <a:cs typeface="Microsoft Sans Serif" pitchFamily="34" charset="0"/>
              </a:rPr>
              <a:t>Title	</a:t>
            </a:r>
          </a:p>
          <a:p>
            <a:pPr marL="342900" lvl="0" indent="-342900">
              <a:spcBef>
                <a:spcPct val="20000"/>
              </a:spcBef>
              <a:buFont typeface="Arial" pitchFamily="34" charset="0"/>
              <a:buChar char="•"/>
            </a:pPr>
            <a:r>
              <a:rPr lang="en-US" sz="2400" dirty="0">
                <a:solidFill>
                  <a:prstClr val="black"/>
                </a:solidFill>
                <a:latin typeface="Microsoft Sans Serif" pitchFamily="34" charset="0"/>
                <a:cs typeface="Microsoft Sans Serif" pitchFamily="34" charset="0"/>
              </a:rPr>
              <a:t>Creator	</a:t>
            </a:r>
          </a:p>
          <a:p>
            <a:pPr marL="342900" lvl="0" indent="-342900">
              <a:spcBef>
                <a:spcPct val="20000"/>
              </a:spcBef>
              <a:buFont typeface="Arial" pitchFamily="34" charset="0"/>
              <a:buChar char="•"/>
            </a:pPr>
            <a:r>
              <a:rPr lang="en-US" sz="2400" dirty="0">
                <a:solidFill>
                  <a:prstClr val="black"/>
                </a:solidFill>
                <a:latin typeface="Microsoft Sans Serif" pitchFamily="34" charset="0"/>
                <a:cs typeface="Microsoft Sans Serif" pitchFamily="34" charset="0"/>
              </a:rPr>
              <a:t>Identifier	</a:t>
            </a:r>
          </a:p>
          <a:p>
            <a:pPr marL="342900" lvl="0" indent="-342900">
              <a:spcBef>
                <a:spcPct val="20000"/>
              </a:spcBef>
              <a:buFont typeface="Arial" pitchFamily="34" charset="0"/>
              <a:buChar char="•"/>
            </a:pPr>
            <a:r>
              <a:rPr lang="en-US" sz="2400" dirty="0">
                <a:solidFill>
                  <a:prstClr val="black"/>
                </a:solidFill>
                <a:latin typeface="Microsoft Sans Serif" pitchFamily="34" charset="0"/>
                <a:cs typeface="Microsoft Sans Serif" pitchFamily="34" charset="0"/>
              </a:rPr>
              <a:t>Subject	</a:t>
            </a:r>
          </a:p>
          <a:p>
            <a:pPr marL="342900" lvl="0" indent="-342900">
              <a:spcBef>
                <a:spcPct val="20000"/>
              </a:spcBef>
              <a:buFont typeface="Arial" pitchFamily="34" charset="0"/>
              <a:buChar char="•"/>
            </a:pPr>
            <a:r>
              <a:rPr lang="en-US" sz="2400" dirty="0">
                <a:solidFill>
                  <a:prstClr val="black"/>
                </a:solidFill>
                <a:latin typeface="Microsoft Sans Serif" pitchFamily="34" charset="0"/>
                <a:cs typeface="Microsoft Sans Serif" pitchFamily="34" charset="0"/>
              </a:rPr>
              <a:t>Funders	</a:t>
            </a:r>
          </a:p>
          <a:p>
            <a:pPr marL="342900" lvl="0" indent="-342900">
              <a:spcBef>
                <a:spcPct val="20000"/>
              </a:spcBef>
              <a:buFont typeface="Arial" pitchFamily="34" charset="0"/>
              <a:buChar char="•"/>
            </a:pPr>
            <a:r>
              <a:rPr lang="en-US" sz="2400" dirty="0">
                <a:solidFill>
                  <a:prstClr val="black"/>
                </a:solidFill>
                <a:latin typeface="Microsoft Sans Serif" pitchFamily="34" charset="0"/>
                <a:cs typeface="Microsoft Sans Serif" pitchFamily="34" charset="0"/>
              </a:rPr>
              <a:t>Rights	</a:t>
            </a:r>
          </a:p>
          <a:p>
            <a:pPr marL="342900" lvl="0" indent="-342900">
              <a:spcBef>
                <a:spcPct val="20000"/>
              </a:spcBef>
              <a:buFont typeface="Arial" pitchFamily="34" charset="0"/>
              <a:buChar char="•"/>
            </a:pPr>
            <a:r>
              <a:rPr lang="en-US" sz="2400" dirty="0">
                <a:solidFill>
                  <a:prstClr val="black"/>
                </a:solidFill>
                <a:latin typeface="Microsoft Sans Serif" pitchFamily="34" charset="0"/>
                <a:cs typeface="Microsoft Sans Serif" pitchFamily="34" charset="0"/>
              </a:rPr>
              <a:t>Access </a:t>
            </a:r>
            <a:r>
              <a:rPr lang="en-US" sz="2400" dirty="0" smtClean="0">
                <a:solidFill>
                  <a:prstClr val="black"/>
                </a:solidFill>
                <a:latin typeface="Microsoft Sans Serif" pitchFamily="34" charset="0"/>
                <a:cs typeface="Microsoft Sans Serif" pitchFamily="34" charset="0"/>
              </a:rPr>
              <a:t>information</a:t>
            </a:r>
            <a:endParaRPr lang="en-US" sz="2400" dirty="0">
              <a:solidFill>
                <a:prstClr val="black"/>
              </a:solidFill>
              <a:latin typeface="Microsoft Sans Serif" pitchFamily="34" charset="0"/>
              <a:cs typeface="Microsoft Sans Serif" pitchFamily="34" charset="0"/>
            </a:endParaRPr>
          </a:p>
          <a:p>
            <a:pPr marL="342900" lvl="0" indent="-342900">
              <a:spcBef>
                <a:spcPct val="20000"/>
              </a:spcBef>
              <a:buFont typeface="Arial" pitchFamily="34" charset="0"/>
              <a:buChar char="•"/>
            </a:pPr>
            <a:r>
              <a:rPr lang="en-US" sz="2400" dirty="0">
                <a:solidFill>
                  <a:prstClr val="black"/>
                </a:solidFill>
                <a:latin typeface="Microsoft Sans Serif" pitchFamily="34" charset="0"/>
                <a:cs typeface="Microsoft Sans Serif" pitchFamily="34" charset="0"/>
              </a:rPr>
              <a:t>Language	</a:t>
            </a:r>
          </a:p>
          <a:p>
            <a:pPr marL="342900" lvl="0" indent="-342900">
              <a:spcBef>
                <a:spcPct val="20000"/>
              </a:spcBef>
              <a:buFont typeface="Arial" pitchFamily="34" charset="0"/>
              <a:buChar char="•"/>
            </a:pPr>
            <a:r>
              <a:rPr lang="en-US" sz="2400" dirty="0">
                <a:solidFill>
                  <a:prstClr val="black"/>
                </a:solidFill>
                <a:latin typeface="Microsoft Sans Serif" pitchFamily="34" charset="0"/>
                <a:cs typeface="Microsoft Sans Serif" pitchFamily="34" charset="0"/>
              </a:rPr>
              <a:t>Dates	</a:t>
            </a:r>
          </a:p>
          <a:p>
            <a:pPr marL="342900" lvl="0" indent="-342900">
              <a:spcBef>
                <a:spcPct val="20000"/>
              </a:spcBef>
              <a:buFont typeface="Arial" pitchFamily="34" charset="0"/>
              <a:buChar char="•"/>
            </a:pPr>
            <a:r>
              <a:rPr lang="en-US" sz="2400" dirty="0">
                <a:solidFill>
                  <a:prstClr val="black"/>
                </a:solidFill>
                <a:latin typeface="Microsoft Sans Serif" pitchFamily="34" charset="0"/>
                <a:cs typeface="Microsoft Sans Serif" pitchFamily="34" charset="0"/>
              </a:rPr>
              <a:t>Location	</a:t>
            </a:r>
          </a:p>
        </p:txBody>
      </p:sp>
    </p:spTree>
    <p:extLst>
      <p:ext uri="{BB962C8B-B14F-4D97-AF65-F5344CB8AC3E}">
        <p14:creationId xmlns:p14="http://schemas.microsoft.com/office/powerpoint/2010/main" val="20215209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1370013"/>
          </a:xfrm>
        </p:spPr>
        <p:txBody>
          <a:bodyPr/>
          <a:lstStyle/>
          <a:p>
            <a:r>
              <a:rPr lang="en-US" dirty="0"/>
              <a:t>Applying Best Practices</a:t>
            </a:r>
          </a:p>
        </p:txBody>
      </p:sp>
      <p:sp>
        <p:nvSpPr>
          <p:cNvPr id="3" name="Content Placeholder 2"/>
          <p:cNvSpPr>
            <a:spLocks noGrp="1"/>
          </p:cNvSpPr>
          <p:nvPr>
            <p:ph idx="1"/>
          </p:nvPr>
        </p:nvSpPr>
        <p:spPr/>
        <p:txBody>
          <a:bodyPr>
            <a:normAutofit fontScale="92500" lnSpcReduction="10000"/>
          </a:bodyPr>
          <a:lstStyle/>
          <a:p>
            <a:pPr marL="0" indent="0">
              <a:buNone/>
            </a:pPr>
            <a:endParaRPr lang="en-US" dirty="0" smtClean="0">
              <a:solidFill>
                <a:schemeClr val="tx1"/>
              </a:solidFill>
              <a:latin typeface="Microsoft Sans Serif" panose="020B0604020202020204" pitchFamily="34" charset="0"/>
              <a:cs typeface="Microsoft Sans Serif" panose="020B0604020202020204" pitchFamily="34" charset="0"/>
            </a:endParaRPr>
          </a:p>
          <a:p>
            <a:pPr marL="0" indent="0">
              <a:buNone/>
            </a:pPr>
            <a:r>
              <a:rPr lang="en-US" dirty="0" smtClean="0">
                <a:solidFill>
                  <a:schemeClr val="tx1"/>
                </a:solidFill>
                <a:latin typeface="Microsoft Sans Serif" panose="020B0604020202020204" pitchFamily="34" charset="0"/>
                <a:cs typeface="Microsoft Sans Serif" panose="020B0604020202020204" pitchFamily="34" charset="0"/>
              </a:rPr>
              <a:t>Librarians can help you with locating metadata standards for creating a data dictionary such at the Clinical Trials Protocol Data Elements Definitions used by the FDA or the important metadata elements identified by the ICPSR.  </a:t>
            </a:r>
          </a:p>
          <a:p>
            <a:pPr marL="0" indent="0">
              <a:buNone/>
            </a:pPr>
            <a:endParaRPr lang="en-US" dirty="0" smtClean="0">
              <a:solidFill>
                <a:schemeClr val="tx1"/>
              </a:solidFill>
              <a:latin typeface="Microsoft Sans Serif" panose="020B0604020202020204" pitchFamily="34" charset="0"/>
              <a:cs typeface="Microsoft Sans Serif" panose="020B0604020202020204" pitchFamily="34" charset="0"/>
            </a:endParaRPr>
          </a:p>
          <a:p>
            <a:pPr marL="0" indent="0">
              <a:buNone/>
            </a:pPr>
            <a:r>
              <a:rPr lang="en-US" dirty="0" smtClean="0">
                <a:solidFill>
                  <a:schemeClr val="tx1"/>
                </a:solidFill>
                <a:latin typeface="Microsoft Sans Serif" panose="020B0604020202020204" pitchFamily="34" charset="0"/>
                <a:cs typeface="Microsoft Sans Serif" panose="020B0604020202020204" pitchFamily="34" charset="0"/>
              </a:rPr>
              <a:t>We can also help you to locate disciplinary and general metadata standards and resources for annotating and describing your data and data files, such as DDI, used in population research, or Dublin Core, which is a general standard that is widely used.</a:t>
            </a:r>
          </a:p>
          <a:p>
            <a:pPr marL="0" indent="0">
              <a:buNone/>
            </a:pPr>
            <a:endParaRPr lang="en-US" dirty="0" smtClean="0">
              <a:solidFill>
                <a:schemeClr val="tx1"/>
              </a:solidFill>
            </a:endParaRPr>
          </a:p>
          <a:p>
            <a:pPr marL="0" indent="0">
              <a:buNone/>
            </a:pPr>
            <a:r>
              <a:rPr lang="en-US" dirty="0" smtClean="0">
                <a:solidFill>
                  <a:schemeClr val="tx1"/>
                </a:solidFill>
              </a:rPr>
              <a:t> </a:t>
            </a:r>
            <a:endParaRPr lang="en-US" dirty="0">
              <a:solidFill>
                <a:schemeClr val="tx1"/>
              </a:solidFill>
            </a:endParaRPr>
          </a:p>
        </p:txBody>
      </p:sp>
      <p:sp>
        <p:nvSpPr>
          <p:cNvPr id="4" name="Footer Placeholder 3"/>
          <p:cNvSpPr>
            <a:spLocks noGrp="1"/>
          </p:cNvSpPr>
          <p:nvPr>
            <p:ph type="ftr" sz="quarter" idx="11"/>
          </p:nvPr>
        </p:nvSpPr>
        <p:spPr/>
        <p:txBody>
          <a:bodyPr/>
          <a:lstStyle/>
          <a:p>
            <a:r>
              <a:rPr lang="en-US" smtClean="0"/>
              <a:t>Module 1: Overview of Research Data Management</a:t>
            </a:r>
            <a:endParaRPr lang="en-US"/>
          </a:p>
        </p:txBody>
      </p:sp>
    </p:spTree>
    <p:extLst>
      <p:ext uri="{BB962C8B-B14F-4D97-AF65-F5344CB8AC3E}">
        <p14:creationId xmlns:p14="http://schemas.microsoft.com/office/powerpoint/2010/main" val="2347095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icrosoft Sans Serif" pitchFamily="34" charset="0"/>
                <a:cs typeface="Microsoft Sans Serif" pitchFamily="34" charset="0"/>
              </a:rPr>
              <a:t>Types of Research Data</a:t>
            </a:r>
            <a:endParaRPr lang="en-US" dirty="0">
              <a:latin typeface="Microsoft Sans Serif" pitchFamily="34" charset="0"/>
              <a:cs typeface="Microsoft Sans Serif" pitchFamily="34" charset="0"/>
            </a:endParaRPr>
          </a:p>
        </p:txBody>
      </p:sp>
      <p:sp>
        <p:nvSpPr>
          <p:cNvPr id="3" name="Content Placeholder 2"/>
          <p:cNvSpPr>
            <a:spLocks noGrp="1"/>
          </p:cNvSpPr>
          <p:nvPr>
            <p:ph idx="1"/>
          </p:nvPr>
        </p:nvSpPr>
        <p:spPr/>
        <p:txBody>
          <a:bodyPr>
            <a:normAutofit lnSpcReduction="10000"/>
          </a:bodyPr>
          <a:lstStyle/>
          <a:p>
            <a:pPr marL="0" indent="0">
              <a:buNone/>
            </a:pPr>
            <a:endParaRPr lang="en-US" dirty="0" smtClean="0"/>
          </a:p>
          <a:p>
            <a:r>
              <a:rPr lang="en-US" dirty="0" smtClean="0">
                <a:solidFill>
                  <a:schemeClr val="tx1"/>
                </a:solidFill>
                <a:latin typeface="Microsoft Sans Serif" pitchFamily="34" charset="0"/>
                <a:cs typeface="Microsoft Sans Serif" pitchFamily="34" charset="0"/>
              </a:rPr>
              <a:t>Observational</a:t>
            </a:r>
          </a:p>
          <a:p>
            <a:endParaRPr lang="en-US" dirty="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Qualitative</a:t>
            </a:r>
          </a:p>
          <a:p>
            <a:pPr marL="0" indent="0">
              <a:buNone/>
            </a:pPr>
            <a:endParaRPr lang="en-US" dirty="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Experimental</a:t>
            </a:r>
          </a:p>
          <a:p>
            <a:pPr marL="0" indent="0">
              <a:buNone/>
            </a:pPr>
            <a:endParaRPr lang="en-US" dirty="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Simulation data </a:t>
            </a:r>
          </a:p>
          <a:p>
            <a:pPr marL="0" indent="0">
              <a:buNone/>
            </a:pPr>
            <a:endParaRPr lang="en-US" dirty="0" smtClean="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Derived or compiled data</a:t>
            </a:r>
            <a:r>
              <a:rPr lang="en-US" dirty="0" smtClean="0">
                <a:latin typeface="Microsoft Sans Serif" pitchFamily="34" charset="0"/>
                <a:cs typeface="Microsoft Sans Serif" pitchFamily="34" charset="0"/>
              </a:rPr>
              <a:t> </a:t>
            </a:r>
          </a:p>
          <a:p>
            <a:pPr marL="0" indent="0">
              <a:buNone/>
            </a:pPr>
            <a:r>
              <a:rPr lang="en-US" dirty="0" smtClean="0">
                <a:latin typeface="Microsoft Sans Serif" pitchFamily="34" charset="0"/>
                <a:cs typeface="Microsoft Sans Serif" pitchFamily="34" charset="0"/>
              </a:rPr>
              <a:t>	</a:t>
            </a:r>
          </a:p>
          <a:p>
            <a:pPr marL="0" indent="0">
              <a:buNone/>
            </a:pPr>
            <a:endParaRPr lang="en-US" dirty="0" smtClean="0">
              <a:latin typeface="Microsoft Sans Serif" pitchFamily="34" charset="0"/>
              <a:cs typeface="Microsoft Sans Serif" pitchFamily="34" charset="0"/>
            </a:endParaRPr>
          </a:p>
        </p:txBody>
      </p:sp>
      <p:sp>
        <p:nvSpPr>
          <p:cNvPr id="4" name="Footer Placeholder 3"/>
          <p:cNvSpPr>
            <a:spLocks noGrp="1"/>
          </p:cNvSpPr>
          <p:nvPr>
            <p:ph type="ftr" sz="quarter" idx="11"/>
          </p:nvPr>
        </p:nvSpPr>
        <p:spPr/>
        <p:txBody>
          <a:bodyPr/>
          <a:lstStyle/>
          <a:p>
            <a:r>
              <a:rPr lang="en-US" smtClean="0"/>
              <a:t>Module 1: Overview of Research Data Management</a:t>
            </a:r>
            <a:endParaRPr lang="en-US"/>
          </a:p>
        </p:txBody>
      </p:sp>
    </p:spTree>
    <p:extLst>
      <p:ext uri="{BB962C8B-B14F-4D97-AF65-F5344CB8AC3E}">
        <p14:creationId xmlns:p14="http://schemas.microsoft.com/office/powerpoint/2010/main" val="13038607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 #5: Backing Up and Securing Data</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solidFill>
                <a:schemeClr val="tx1"/>
              </a:solidFill>
            </a:endParaRPr>
          </a:p>
          <a:p>
            <a:r>
              <a:rPr lang="en-US" dirty="0" smtClean="0">
                <a:solidFill>
                  <a:schemeClr val="tx1"/>
                </a:solidFill>
                <a:latin typeface="Microsoft Sans Serif" pitchFamily="34" charset="0"/>
                <a:cs typeface="Microsoft Sans Serif" pitchFamily="34" charset="0"/>
              </a:rPr>
              <a:t>How often should data be backed up?</a:t>
            </a:r>
          </a:p>
          <a:p>
            <a:pPr marL="0" indent="0">
              <a:buNone/>
            </a:pPr>
            <a:endParaRPr lang="en-US" dirty="0" smtClean="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How many copies of data should you have?</a:t>
            </a:r>
          </a:p>
          <a:p>
            <a:pPr marL="0" indent="0">
              <a:buNone/>
            </a:pPr>
            <a:endParaRPr lang="en-US" dirty="0" smtClean="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Where can you store your data?</a:t>
            </a:r>
          </a:p>
          <a:p>
            <a:pPr marL="0" indent="0">
              <a:buNone/>
            </a:pPr>
            <a:endParaRPr lang="en-US" dirty="0" smtClean="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How much server space can I get?</a:t>
            </a:r>
          </a:p>
          <a:p>
            <a:endParaRPr lang="en-US" dirty="0"/>
          </a:p>
        </p:txBody>
      </p:sp>
      <p:sp>
        <p:nvSpPr>
          <p:cNvPr id="4" name="Footer Placeholder 3"/>
          <p:cNvSpPr>
            <a:spLocks noGrp="1"/>
          </p:cNvSpPr>
          <p:nvPr>
            <p:ph type="ftr" sz="quarter" idx="11"/>
          </p:nvPr>
        </p:nvSpPr>
        <p:spPr/>
        <p:txBody>
          <a:bodyPr/>
          <a:lstStyle/>
          <a:p>
            <a:r>
              <a:rPr lang="en-US" smtClean="0"/>
              <a:t>Module 1: Overview of Research Data Management</a:t>
            </a:r>
            <a:endParaRPr lang="en-US"/>
          </a:p>
        </p:txBody>
      </p:sp>
    </p:spTree>
    <p:extLst>
      <p:ext uri="{BB962C8B-B14F-4D97-AF65-F5344CB8AC3E}">
        <p14:creationId xmlns:p14="http://schemas.microsoft.com/office/powerpoint/2010/main" val="17670860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9600" y="0"/>
            <a:ext cx="7960833" cy="6391784"/>
          </a:xfrm>
        </p:spPr>
      </p:pic>
      <p:sp>
        <p:nvSpPr>
          <p:cNvPr id="5" name="Footer Placeholder 4"/>
          <p:cNvSpPr>
            <a:spLocks noGrp="1"/>
          </p:cNvSpPr>
          <p:nvPr>
            <p:ph type="ftr" sz="quarter" idx="11"/>
          </p:nvPr>
        </p:nvSpPr>
        <p:spPr>
          <a:xfrm>
            <a:off x="3581400" y="6324600"/>
            <a:ext cx="2847975" cy="365125"/>
          </a:xfrm>
        </p:spPr>
        <p:txBody>
          <a:bodyPr/>
          <a:lstStyle/>
          <a:p>
            <a:r>
              <a:rPr lang="en-US" dirty="0" smtClean="0"/>
              <a:t>Slide Credit: Moore 2013</a:t>
            </a:r>
            <a:endParaRPr lang="en-US" dirty="0"/>
          </a:p>
        </p:txBody>
      </p:sp>
    </p:spTree>
    <p:extLst>
      <p:ext uri="{BB962C8B-B14F-4D97-AF65-F5344CB8AC3E}">
        <p14:creationId xmlns:p14="http://schemas.microsoft.com/office/powerpoint/2010/main" val="39290378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fontScale="90000"/>
          </a:bodyPr>
          <a:lstStyle/>
          <a:p>
            <a:r>
              <a:rPr lang="en-US" dirty="0" smtClean="0"/>
              <a:t>Best Practices</a:t>
            </a:r>
            <a:endParaRPr lang="en-US" dirty="0"/>
          </a:p>
        </p:txBody>
      </p:sp>
      <p:sp>
        <p:nvSpPr>
          <p:cNvPr id="3" name="Content Placeholder 2"/>
          <p:cNvSpPr>
            <a:spLocks noGrp="1"/>
          </p:cNvSpPr>
          <p:nvPr>
            <p:ph idx="1"/>
          </p:nvPr>
        </p:nvSpPr>
        <p:spPr>
          <a:xfrm>
            <a:off x="457200" y="914400"/>
            <a:ext cx="8229600" cy="5257800"/>
          </a:xfrm>
        </p:spPr>
        <p:txBody>
          <a:bodyPr>
            <a:normAutofit fontScale="77500" lnSpcReduction="20000"/>
          </a:bodyPr>
          <a:lstStyle/>
          <a:p>
            <a:r>
              <a:rPr lang="en-US" dirty="0" smtClean="0">
                <a:solidFill>
                  <a:schemeClr val="tx1"/>
                </a:solidFill>
                <a:latin typeface="Microsoft Sans Serif" pitchFamily="34" charset="0"/>
                <a:cs typeface="Microsoft Sans Serif" pitchFamily="34" charset="0"/>
              </a:rPr>
              <a:t>Make </a:t>
            </a:r>
            <a:r>
              <a:rPr lang="en-US" dirty="0">
                <a:solidFill>
                  <a:schemeClr val="tx1"/>
                </a:solidFill>
                <a:latin typeface="Microsoft Sans Serif" pitchFamily="34" charset="0"/>
                <a:cs typeface="Microsoft Sans Serif" pitchFamily="34" charset="0"/>
              </a:rPr>
              <a:t>3 copies </a:t>
            </a:r>
            <a:r>
              <a:rPr lang="en-US" dirty="0" smtClean="0">
                <a:solidFill>
                  <a:schemeClr val="tx1"/>
                </a:solidFill>
                <a:latin typeface="Microsoft Sans Serif" pitchFamily="34" charset="0"/>
                <a:cs typeface="Microsoft Sans Serif" pitchFamily="34" charset="0"/>
              </a:rPr>
              <a:t>(original </a:t>
            </a:r>
            <a:r>
              <a:rPr lang="en-US" dirty="0">
                <a:solidFill>
                  <a:schemeClr val="tx1"/>
                </a:solidFill>
                <a:latin typeface="Microsoft Sans Serif" pitchFamily="34" charset="0"/>
                <a:cs typeface="Microsoft Sans Serif" pitchFamily="34" charset="0"/>
              </a:rPr>
              <a:t>+ external/local + external/remote</a:t>
            </a:r>
            <a:r>
              <a:rPr lang="en-US" dirty="0" smtClean="0">
                <a:solidFill>
                  <a:schemeClr val="tx1"/>
                </a:solidFill>
                <a:latin typeface="Microsoft Sans Serif" pitchFamily="34" charset="0"/>
                <a:cs typeface="Microsoft Sans Serif" pitchFamily="34" charset="0"/>
              </a:rPr>
              <a:t>)</a:t>
            </a:r>
          </a:p>
          <a:p>
            <a:endParaRPr lang="en-US" dirty="0">
              <a:solidFill>
                <a:schemeClr val="tx1"/>
              </a:solidFill>
              <a:latin typeface="Microsoft Sans Serif" pitchFamily="34" charset="0"/>
              <a:cs typeface="Microsoft Sans Serif" pitchFamily="34" charset="0"/>
            </a:endParaRPr>
          </a:p>
          <a:p>
            <a:r>
              <a:rPr lang="en-US" dirty="0">
                <a:solidFill>
                  <a:schemeClr val="tx1"/>
                </a:solidFill>
                <a:latin typeface="Microsoft Sans Serif" pitchFamily="34" charset="0"/>
                <a:cs typeface="Microsoft Sans Serif" pitchFamily="34" charset="0"/>
              </a:rPr>
              <a:t>Have them </a:t>
            </a:r>
            <a:r>
              <a:rPr lang="en-US" dirty="0" smtClean="0">
                <a:solidFill>
                  <a:schemeClr val="tx1"/>
                </a:solidFill>
                <a:latin typeface="Microsoft Sans Serif" pitchFamily="34" charset="0"/>
                <a:cs typeface="Microsoft Sans Serif" pitchFamily="34" charset="0"/>
              </a:rPr>
              <a:t>geographically distributed </a:t>
            </a:r>
            <a:r>
              <a:rPr lang="en-US" dirty="0">
                <a:solidFill>
                  <a:schemeClr val="tx1"/>
                </a:solidFill>
                <a:latin typeface="Microsoft Sans Serif" pitchFamily="34" charset="0"/>
                <a:cs typeface="Microsoft Sans Serif" pitchFamily="34" charset="0"/>
              </a:rPr>
              <a:t>(local vs. </a:t>
            </a:r>
            <a:r>
              <a:rPr lang="en-US" dirty="0" smtClean="0">
                <a:solidFill>
                  <a:schemeClr val="tx1"/>
                </a:solidFill>
                <a:latin typeface="Microsoft Sans Serif" pitchFamily="34" charset="0"/>
                <a:cs typeface="Microsoft Sans Serif" pitchFamily="34" charset="0"/>
              </a:rPr>
              <a:t>remote)</a:t>
            </a:r>
            <a:endParaRPr lang="en-US" dirty="0">
              <a:solidFill>
                <a:schemeClr val="tx1"/>
              </a:solidFill>
              <a:latin typeface="Microsoft Sans Serif" pitchFamily="34" charset="0"/>
              <a:cs typeface="Microsoft Sans Serif" pitchFamily="34" charset="0"/>
            </a:endParaRPr>
          </a:p>
          <a:p>
            <a:endParaRPr lang="en-US" dirty="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Use a Hard </a:t>
            </a:r>
            <a:r>
              <a:rPr lang="en-US" dirty="0">
                <a:solidFill>
                  <a:schemeClr val="tx1"/>
                </a:solidFill>
                <a:latin typeface="Microsoft Sans Serif" pitchFamily="34" charset="0"/>
                <a:cs typeface="Microsoft Sans Serif" pitchFamily="34" charset="0"/>
              </a:rPr>
              <a:t>drive </a:t>
            </a:r>
            <a:r>
              <a:rPr lang="en-US" dirty="0" smtClean="0">
                <a:solidFill>
                  <a:schemeClr val="tx1"/>
                </a:solidFill>
                <a:latin typeface="Microsoft Sans Serif" pitchFamily="34" charset="0"/>
                <a:cs typeface="Microsoft Sans Serif" pitchFamily="34" charset="0"/>
              </a:rPr>
              <a:t>(e.g. Vista </a:t>
            </a:r>
            <a:r>
              <a:rPr lang="en-US" dirty="0">
                <a:solidFill>
                  <a:schemeClr val="tx1"/>
                </a:solidFill>
                <a:latin typeface="Microsoft Sans Serif" pitchFamily="34" charset="0"/>
                <a:cs typeface="Microsoft Sans Serif" pitchFamily="34" charset="0"/>
              </a:rPr>
              <a:t>backup, Mac Timeline, UNIX </a:t>
            </a:r>
            <a:r>
              <a:rPr lang="en-US" dirty="0" err="1" smtClean="0">
                <a:solidFill>
                  <a:schemeClr val="tx1"/>
                </a:solidFill>
                <a:latin typeface="Microsoft Sans Serif" pitchFamily="34" charset="0"/>
                <a:cs typeface="Microsoft Sans Serif" pitchFamily="34" charset="0"/>
              </a:rPr>
              <a:t>rsync</a:t>
            </a:r>
            <a:r>
              <a:rPr lang="en-US" dirty="0" smtClean="0">
                <a:solidFill>
                  <a:schemeClr val="tx1"/>
                </a:solidFill>
                <a:latin typeface="Microsoft Sans Serif" pitchFamily="34" charset="0"/>
                <a:cs typeface="Microsoft Sans Serif" pitchFamily="34" charset="0"/>
              </a:rPr>
              <a:t>) or Tape </a:t>
            </a:r>
            <a:r>
              <a:rPr lang="en-US" dirty="0">
                <a:solidFill>
                  <a:schemeClr val="tx1"/>
                </a:solidFill>
                <a:latin typeface="Microsoft Sans Serif" pitchFamily="34" charset="0"/>
                <a:cs typeface="Microsoft Sans Serif" pitchFamily="34" charset="0"/>
              </a:rPr>
              <a:t>backup </a:t>
            </a:r>
            <a:r>
              <a:rPr lang="en-US" dirty="0" smtClean="0">
                <a:solidFill>
                  <a:schemeClr val="tx1"/>
                </a:solidFill>
                <a:latin typeface="Microsoft Sans Serif" pitchFamily="34" charset="0"/>
                <a:cs typeface="Microsoft Sans Serif" pitchFamily="34" charset="0"/>
              </a:rPr>
              <a:t>system</a:t>
            </a:r>
          </a:p>
          <a:p>
            <a:endParaRPr lang="en-US" dirty="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Cloud </a:t>
            </a:r>
            <a:r>
              <a:rPr lang="en-US" dirty="0">
                <a:solidFill>
                  <a:schemeClr val="tx1"/>
                </a:solidFill>
                <a:latin typeface="Microsoft Sans Serif" pitchFamily="34" charset="0"/>
                <a:cs typeface="Microsoft Sans Serif" pitchFamily="34" charset="0"/>
              </a:rPr>
              <a:t>Storage - some examples of private sector storage resources </a:t>
            </a:r>
            <a:r>
              <a:rPr lang="en-US" dirty="0" smtClean="0">
                <a:solidFill>
                  <a:schemeClr val="tx1"/>
                </a:solidFill>
                <a:latin typeface="Microsoft Sans Serif" pitchFamily="34" charset="0"/>
                <a:cs typeface="Microsoft Sans Serif" pitchFamily="34" charset="0"/>
              </a:rPr>
              <a:t>include: (Amazon S3, Elephant Drive, Jungle Disk, </a:t>
            </a:r>
            <a:r>
              <a:rPr lang="en-US" dirty="0" err="1" smtClean="0">
                <a:solidFill>
                  <a:schemeClr val="tx1"/>
                </a:solidFill>
                <a:latin typeface="Microsoft Sans Serif" pitchFamily="34" charset="0"/>
                <a:cs typeface="Microsoft Sans Serif" pitchFamily="34" charset="0"/>
              </a:rPr>
              <a:t>Mozy</a:t>
            </a:r>
            <a:r>
              <a:rPr lang="en-US" dirty="0" smtClean="0">
                <a:solidFill>
                  <a:schemeClr val="tx1"/>
                </a:solidFill>
                <a:latin typeface="Microsoft Sans Serif" pitchFamily="34" charset="0"/>
                <a:cs typeface="Microsoft Sans Serif" pitchFamily="34" charset="0"/>
              </a:rPr>
              <a:t>, </a:t>
            </a:r>
            <a:r>
              <a:rPr lang="en-US" dirty="0" err="1" smtClean="0">
                <a:solidFill>
                  <a:schemeClr val="tx1"/>
                </a:solidFill>
                <a:latin typeface="Microsoft Sans Serif" pitchFamily="34" charset="0"/>
                <a:cs typeface="Microsoft Sans Serif" pitchFamily="34" charset="0"/>
              </a:rPr>
              <a:t>Carbonite</a:t>
            </a:r>
            <a:r>
              <a:rPr lang="en-US" dirty="0" smtClean="0">
                <a:solidFill>
                  <a:schemeClr val="tx1"/>
                </a:solidFill>
                <a:latin typeface="Microsoft Sans Serif" pitchFamily="34" charset="0"/>
                <a:cs typeface="Microsoft Sans Serif" pitchFamily="34" charset="0"/>
              </a:rPr>
              <a:t>)</a:t>
            </a:r>
            <a:endParaRPr lang="en-US" dirty="0">
              <a:solidFill>
                <a:schemeClr val="tx1"/>
              </a:solidFill>
              <a:latin typeface="Microsoft Sans Serif" pitchFamily="34" charset="0"/>
              <a:cs typeface="Microsoft Sans Serif" pitchFamily="34" charset="0"/>
            </a:endParaRPr>
          </a:p>
          <a:p>
            <a:endParaRPr lang="en-US" dirty="0">
              <a:solidFill>
                <a:schemeClr val="tx1"/>
              </a:solidFill>
              <a:latin typeface="Microsoft Sans Serif" pitchFamily="34" charset="0"/>
              <a:cs typeface="Microsoft Sans Serif" pitchFamily="34" charset="0"/>
            </a:endParaRPr>
          </a:p>
          <a:p>
            <a:r>
              <a:rPr lang="en-US" dirty="0">
                <a:solidFill>
                  <a:schemeClr val="tx1"/>
                </a:solidFill>
                <a:latin typeface="Microsoft Sans Serif" pitchFamily="34" charset="0"/>
                <a:cs typeface="Microsoft Sans Serif" pitchFamily="34" charset="0"/>
              </a:rPr>
              <a:t>Unencrypted is ideal for storing your data because it will make it most easily read by you and others in the </a:t>
            </a:r>
            <a:r>
              <a:rPr lang="en-US" dirty="0" smtClean="0">
                <a:solidFill>
                  <a:schemeClr val="tx1"/>
                </a:solidFill>
                <a:latin typeface="Microsoft Sans Serif" pitchFamily="34" charset="0"/>
                <a:cs typeface="Microsoft Sans Serif" pitchFamily="34" charset="0"/>
              </a:rPr>
              <a:t>future…but </a:t>
            </a:r>
            <a:r>
              <a:rPr lang="en-US" dirty="0">
                <a:solidFill>
                  <a:schemeClr val="tx1"/>
                </a:solidFill>
                <a:latin typeface="Microsoft Sans Serif" pitchFamily="34" charset="0"/>
                <a:cs typeface="Microsoft Sans Serif" pitchFamily="34" charset="0"/>
              </a:rPr>
              <a:t>if you do need to encrypt your data </a:t>
            </a:r>
            <a:r>
              <a:rPr lang="en-US" dirty="0" smtClean="0">
                <a:solidFill>
                  <a:schemeClr val="tx1"/>
                </a:solidFill>
                <a:latin typeface="Microsoft Sans Serif" pitchFamily="34" charset="0"/>
                <a:cs typeface="Microsoft Sans Serif" pitchFamily="34" charset="0"/>
              </a:rPr>
              <a:t>because of human subjects then:</a:t>
            </a:r>
          </a:p>
          <a:p>
            <a:pPr marL="0" indent="0">
              <a:buNone/>
            </a:pPr>
            <a:endParaRPr lang="en-US" dirty="0">
              <a:solidFill>
                <a:schemeClr val="tx1"/>
              </a:solidFill>
              <a:latin typeface="Microsoft Sans Serif" pitchFamily="34" charset="0"/>
              <a:cs typeface="Microsoft Sans Serif" pitchFamily="34" charset="0"/>
            </a:endParaRPr>
          </a:p>
          <a:p>
            <a:r>
              <a:rPr lang="en-US" dirty="0">
                <a:solidFill>
                  <a:schemeClr val="tx1"/>
                </a:solidFill>
                <a:latin typeface="Microsoft Sans Serif" pitchFamily="34" charset="0"/>
                <a:cs typeface="Microsoft Sans Serif" pitchFamily="34" charset="0"/>
              </a:rPr>
              <a:t>Keep passwords and keys on paper (2 copies), and in a PGP (pretty good privacy) encrypted digital </a:t>
            </a:r>
            <a:r>
              <a:rPr lang="en-US" dirty="0" smtClean="0">
                <a:solidFill>
                  <a:schemeClr val="tx1"/>
                </a:solidFill>
                <a:latin typeface="Microsoft Sans Serif" pitchFamily="34" charset="0"/>
                <a:cs typeface="Microsoft Sans Serif" pitchFamily="34" charset="0"/>
              </a:rPr>
              <a:t>file</a:t>
            </a:r>
          </a:p>
          <a:p>
            <a:pPr marL="0" indent="0">
              <a:buNone/>
            </a:pPr>
            <a:endParaRPr lang="en-US" dirty="0">
              <a:solidFill>
                <a:schemeClr val="tx1"/>
              </a:solidFill>
              <a:latin typeface="Microsoft Sans Serif" pitchFamily="34" charset="0"/>
              <a:cs typeface="Microsoft Sans Serif" pitchFamily="34" charset="0"/>
            </a:endParaRPr>
          </a:p>
          <a:p>
            <a:r>
              <a:rPr lang="en-US" dirty="0">
                <a:solidFill>
                  <a:schemeClr val="tx1"/>
                </a:solidFill>
                <a:latin typeface="Microsoft Sans Serif" pitchFamily="34" charset="0"/>
                <a:cs typeface="Microsoft Sans Serif" pitchFamily="34" charset="0"/>
              </a:rPr>
              <a:t>Uncompressed is also ideal for storage, but if you need to do so to conserve space, limit compression to your 3rd backup copy</a:t>
            </a:r>
          </a:p>
        </p:txBody>
      </p:sp>
      <p:sp>
        <p:nvSpPr>
          <p:cNvPr id="4" name="Footer Placeholder 3"/>
          <p:cNvSpPr>
            <a:spLocks noGrp="1"/>
          </p:cNvSpPr>
          <p:nvPr>
            <p:ph type="ftr" sz="quarter" idx="11"/>
          </p:nvPr>
        </p:nvSpPr>
        <p:spPr>
          <a:xfrm>
            <a:off x="4191000" y="6400800"/>
            <a:ext cx="2847975" cy="365125"/>
          </a:xfrm>
        </p:spPr>
        <p:txBody>
          <a:bodyPr/>
          <a:lstStyle/>
          <a:p>
            <a:r>
              <a:rPr lang="en-US" smtClean="0"/>
              <a:t>Module 1: Overview of Research Data Management</a:t>
            </a:r>
            <a:endParaRPr lang="en-US"/>
          </a:p>
        </p:txBody>
      </p:sp>
    </p:spTree>
    <p:extLst>
      <p:ext uri="{BB962C8B-B14F-4D97-AF65-F5344CB8AC3E}">
        <p14:creationId xmlns:p14="http://schemas.microsoft.com/office/powerpoint/2010/main" val="32866515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0013"/>
          </a:xfrm>
        </p:spPr>
        <p:txBody>
          <a:bodyPr/>
          <a:lstStyle/>
          <a:p>
            <a:r>
              <a:rPr lang="en-US" dirty="0"/>
              <a:t>Applying Best Practices</a:t>
            </a:r>
          </a:p>
        </p:txBody>
      </p:sp>
      <p:sp>
        <p:nvSpPr>
          <p:cNvPr id="3" name="Content Placeholder 2"/>
          <p:cNvSpPr>
            <a:spLocks noGrp="1"/>
          </p:cNvSpPr>
          <p:nvPr>
            <p:ph idx="1"/>
          </p:nvPr>
        </p:nvSpPr>
        <p:spPr>
          <a:xfrm>
            <a:off x="457200" y="1752600"/>
            <a:ext cx="8229600" cy="4419600"/>
          </a:xfrm>
        </p:spPr>
        <p:txBody>
          <a:bodyPr>
            <a:normAutofit lnSpcReduction="10000"/>
          </a:bodyPr>
          <a:lstStyle/>
          <a:p>
            <a:r>
              <a:rPr lang="en-US" sz="3200" dirty="0" smtClean="0">
                <a:solidFill>
                  <a:schemeClr val="tx1"/>
                </a:solidFill>
                <a:latin typeface="Microsoft Sans Serif" panose="020B0604020202020204" pitchFamily="34" charset="0"/>
                <a:cs typeface="Microsoft Sans Serif" panose="020B0604020202020204" pitchFamily="34" charset="0"/>
              </a:rPr>
              <a:t>Consult Research </a:t>
            </a:r>
            <a:r>
              <a:rPr lang="en-US" sz="3200" dirty="0" smtClean="0">
                <a:solidFill>
                  <a:schemeClr val="tx1"/>
                </a:solidFill>
                <a:latin typeface="Microsoft Sans Serif" panose="020B0604020202020204" pitchFamily="34" charset="0"/>
                <a:cs typeface="Microsoft Sans Serif" panose="020B0604020202020204" pitchFamily="34" charset="0"/>
              </a:rPr>
              <a:t>Technology: </a:t>
            </a:r>
            <a:r>
              <a:rPr lang="en-US" sz="2800" dirty="0" smtClean="0">
                <a:solidFill>
                  <a:schemeClr val="tx1"/>
                </a:solidFill>
                <a:latin typeface="Microsoft Sans Serif" panose="020B0604020202020204" pitchFamily="34" charset="0"/>
                <a:cs typeface="Microsoft Sans Serif" panose="020B0604020202020204" pitchFamily="34" charset="0"/>
                <a:hlinkClick r:id="rId3"/>
              </a:rPr>
              <a:t>researchtechnology@brandeis.edu</a:t>
            </a:r>
            <a:endParaRPr lang="en-US" sz="2800" dirty="0" smtClean="0">
              <a:solidFill>
                <a:schemeClr val="tx1"/>
              </a:solidFill>
              <a:latin typeface="Microsoft Sans Serif" panose="020B0604020202020204" pitchFamily="34" charset="0"/>
              <a:cs typeface="Microsoft Sans Serif" panose="020B0604020202020204" pitchFamily="34" charset="0"/>
            </a:endParaRPr>
          </a:p>
          <a:p>
            <a:pPr lvl="1">
              <a:lnSpc>
                <a:spcPct val="110000"/>
              </a:lnSpc>
            </a:pPr>
            <a:r>
              <a:rPr lang="en-US" sz="2000" dirty="0" smtClean="0">
                <a:solidFill>
                  <a:schemeClr val="tx1"/>
                </a:solidFill>
                <a:latin typeface="Microsoft Sans Serif" panose="020B0604020202020204" pitchFamily="34" charset="0"/>
                <a:cs typeface="Microsoft Sans Serif" panose="020B0604020202020204" pitchFamily="34" charset="0"/>
              </a:rPr>
              <a:t>On-campus Research Omega storage provisioning – up to multi-TB</a:t>
            </a:r>
          </a:p>
          <a:p>
            <a:pPr lvl="1">
              <a:lnSpc>
                <a:spcPct val="110000"/>
              </a:lnSpc>
            </a:pPr>
            <a:r>
              <a:rPr lang="en-US" sz="2000" dirty="0" smtClean="0">
                <a:solidFill>
                  <a:schemeClr val="tx1"/>
                </a:solidFill>
                <a:latin typeface="Microsoft Sans Serif" panose="020B0604020202020204" pitchFamily="34" charset="0"/>
                <a:cs typeface="Microsoft Sans Serif" panose="020B0604020202020204" pitchFamily="34" charset="0"/>
              </a:rPr>
              <a:t>Personal server hardware and set-up advice</a:t>
            </a:r>
          </a:p>
          <a:p>
            <a:pPr lvl="1">
              <a:lnSpc>
                <a:spcPct val="110000"/>
              </a:lnSpc>
            </a:pPr>
            <a:r>
              <a:rPr lang="en-US" sz="2000" dirty="0" smtClean="0">
                <a:solidFill>
                  <a:schemeClr val="tx1"/>
                </a:solidFill>
                <a:latin typeface="Microsoft Sans Serif" panose="020B0604020202020204" pitchFamily="34" charset="0"/>
                <a:cs typeface="Microsoft Sans Serif" panose="020B0604020202020204" pitchFamily="34" charset="0"/>
              </a:rPr>
              <a:t>Cloud storage and backup solutions</a:t>
            </a:r>
          </a:p>
          <a:p>
            <a:pPr lvl="1">
              <a:lnSpc>
                <a:spcPct val="110000"/>
              </a:lnSpc>
            </a:pPr>
            <a:r>
              <a:rPr lang="en-US" sz="2000" dirty="0" smtClean="0">
                <a:solidFill>
                  <a:schemeClr val="tx1"/>
                </a:solidFill>
                <a:latin typeface="Microsoft Sans Serif" panose="020B0604020202020204" pitchFamily="34" charset="0"/>
                <a:cs typeface="Microsoft Sans Serif" panose="020B0604020202020204" pitchFamily="34" charset="0"/>
              </a:rPr>
              <a:t>Other backup advice: e.g., external hard drive recommendations</a:t>
            </a:r>
          </a:p>
          <a:p>
            <a:r>
              <a:rPr lang="en-US" sz="3200" dirty="0" smtClean="0">
                <a:solidFill>
                  <a:schemeClr val="tx1"/>
                </a:solidFill>
                <a:latin typeface="Microsoft Sans Serif" panose="020B0604020202020204" pitchFamily="34" charset="0"/>
                <a:cs typeface="Microsoft Sans Serif" panose="020B0604020202020204" pitchFamily="34" charset="0"/>
              </a:rPr>
              <a:t>Consult Information Security: </a:t>
            </a:r>
            <a:r>
              <a:rPr lang="en-US" sz="2800" dirty="0" smtClean="0">
                <a:solidFill>
                  <a:schemeClr val="tx1"/>
                </a:solidFill>
                <a:latin typeface="Microsoft Sans Serif" panose="020B0604020202020204" pitchFamily="34" charset="0"/>
                <a:cs typeface="Microsoft Sans Serif" panose="020B0604020202020204" pitchFamily="34" charset="0"/>
                <a:hlinkClick r:id="rId4"/>
              </a:rPr>
              <a:t>security@brandeis.edu</a:t>
            </a:r>
            <a:endParaRPr lang="en-US" sz="2800" dirty="0" smtClean="0">
              <a:solidFill>
                <a:schemeClr val="tx1"/>
              </a:solidFill>
              <a:latin typeface="Microsoft Sans Serif" panose="020B0604020202020204" pitchFamily="34" charset="0"/>
              <a:cs typeface="Microsoft Sans Serif" panose="020B0604020202020204" pitchFamily="34" charset="0"/>
            </a:endParaRPr>
          </a:p>
          <a:p>
            <a:pPr lvl="1"/>
            <a:r>
              <a:rPr lang="en-US" sz="2000" dirty="0" smtClean="0">
                <a:solidFill>
                  <a:schemeClr val="tx1"/>
                </a:solidFill>
                <a:latin typeface="Microsoft Sans Serif" panose="020B0604020202020204" pitchFamily="34" charset="0"/>
                <a:cs typeface="Microsoft Sans Serif" panose="020B0604020202020204" pitchFamily="34" charset="0"/>
              </a:rPr>
              <a:t>IRB &amp; other compliance implementation</a:t>
            </a:r>
          </a:p>
          <a:p>
            <a:pPr lvl="1"/>
            <a:r>
              <a:rPr lang="en-US" sz="2000" dirty="0" smtClean="0">
                <a:solidFill>
                  <a:schemeClr val="tx1"/>
                </a:solidFill>
                <a:latin typeface="Microsoft Sans Serif" panose="020B0604020202020204" pitchFamily="34" charset="0"/>
                <a:cs typeface="Microsoft Sans Serif" panose="020B0604020202020204" pitchFamily="34" charset="0"/>
              </a:rPr>
              <a:t>Setting encryption and permissions</a:t>
            </a:r>
          </a:p>
          <a:p>
            <a:pPr lvl="1"/>
            <a:endParaRPr lang="en-US" dirty="0" smtClean="0">
              <a:solidFill>
                <a:schemeClr val="tx1"/>
              </a:solidFill>
              <a:latin typeface="Microsoft Sans Serif" panose="020B0604020202020204" pitchFamily="34" charset="0"/>
              <a:cs typeface="Microsoft Sans Serif" panose="020B0604020202020204" pitchFamily="34" charset="0"/>
            </a:endParaRPr>
          </a:p>
          <a:p>
            <a:pPr marL="457200" lvl="1" indent="0">
              <a:buNone/>
            </a:pPr>
            <a:endParaRPr lang="en-US" dirty="0" smtClean="0"/>
          </a:p>
          <a:p>
            <a:pPr lvl="1"/>
            <a:endParaRPr lang="en-US" dirty="0"/>
          </a:p>
        </p:txBody>
      </p:sp>
      <p:sp>
        <p:nvSpPr>
          <p:cNvPr id="4" name="Footer Placeholder 3"/>
          <p:cNvSpPr>
            <a:spLocks noGrp="1"/>
          </p:cNvSpPr>
          <p:nvPr>
            <p:ph type="ftr" sz="quarter" idx="11"/>
          </p:nvPr>
        </p:nvSpPr>
        <p:spPr/>
        <p:txBody>
          <a:bodyPr/>
          <a:lstStyle/>
          <a:p>
            <a:r>
              <a:rPr lang="en-US" dirty="0" smtClean="0"/>
              <a:t>Module 1: Overview of Research Data Management</a:t>
            </a:r>
            <a:endParaRPr lang="en-US" dirty="0"/>
          </a:p>
        </p:txBody>
      </p:sp>
    </p:spTree>
    <p:extLst>
      <p:ext uri="{BB962C8B-B14F-4D97-AF65-F5344CB8AC3E}">
        <p14:creationId xmlns:p14="http://schemas.microsoft.com/office/powerpoint/2010/main" val="3551461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 #6: Ownership and Retention</a:t>
            </a:r>
            <a:endParaRPr lang="en-US" dirty="0"/>
          </a:p>
        </p:txBody>
      </p:sp>
      <p:sp>
        <p:nvSpPr>
          <p:cNvPr id="3" name="Content Placeholder 2"/>
          <p:cNvSpPr>
            <a:spLocks noGrp="1"/>
          </p:cNvSpPr>
          <p:nvPr>
            <p:ph idx="1"/>
          </p:nvPr>
        </p:nvSpPr>
        <p:spPr>
          <a:xfrm>
            <a:off x="457200" y="1905000"/>
            <a:ext cx="8229600" cy="4221163"/>
          </a:xfrm>
        </p:spPr>
        <p:txBody>
          <a:bodyPr>
            <a:normAutofit/>
          </a:bodyPr>
          <a:lstStyle/>
          <a:p>
            <a:r>
              <a:rPr lang="en-US" dirty="0" smtClean="0">
                <a:solidFill>
                  <a:schemeClr val="tx1"/>
                </a:solidFill>
                <a:latin typeface="Microsoft Sans Serif" pitchFamily="34" charset="0"/>
                <a:cs typeface="Microsoft Sans Serif" pitchFamily="34" charset="0"/>
              </a:rPr>
              <a:t>Intellectual Property Policy</a:t>
            </a:r>
          </a:p>
          <a:p>
            <a:pPr marL="0" indent="0">
              <a:buNone/>
            </a:pPr>
            <a:endParaRPr lang="en-US" dirty="0" smtClean="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IRB data retention policy</a:t>
            </a:r>
          </a:p>
          <a:p>
            <a:pPr marL="0" indent="0">
              <a:buNone/>
            </a:pPr>
            <a:endParaRPr lang="en-US" dirty="0" smtClean="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Funders’ data retention policy</a:t>
            </a:r>
          </a:p>
          <a:p>
            <a:pPr marL="0" indent="0">
              <a:buNone/>
            </a:pPr>
            <a:endParaRPr lang="en-US" dirty="0" smtClean="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Publishers’ data retention policy</a:t>
            </a:r>
          </a:p>
          <a:p>
            <a:pPr marL="0" indent="0">
              <a:buNone/>
            </a:pPr>
            <a:endParaRPr lang="en-US" dirty="0" smtClean="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Federal and State laws</a:t>
            </a:r>
          </a:p>
          <a:p>
            <a:endParaRPr lang="en-US" dirty="0"/>
          </a:p>
        </p:txBody>
      </p:sp>
      <p:sp>
        <p:nvSpPr>
          <p:cNvPr id="4" name="Footer Placeholder 3"/>
          <p:cNvSpPr>
            <a:spLocks noGrp="1"/>
          </p:cNvSpPr>
          <p:nvPr>
            <p:ph type="ftr" sz="quarter" idx="11"/>
          </p:nvPr>
        </p:nvSpPr>
        <p:spPr/>
        <p:txBody>
          <a:bodyPr/>
          <a:lstStyle/>
          <a:p>
            <a:r>
              <a:rPr lang="en-US" smtClean="0"/>
              <a:t>Module 1: Overview of Research Data Management</a:t>
            </a:r>
            <a:endParaRPr lang="en-US"/>
          </a:p>
        </p:txBody>
      </p:sp>
    </p:spTree>
    <p:extLst>
      <p:ext uri="{BB962C8B-B14F-4D97-AF65-F5344CB8AC3E}">
        <p14:creationId xmlns:p14="http://schemas.microsoft.com/office/powerpoint/2010/main" val="30006992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1000" y="0"/>
            <a:ext cx="8408588" cy="6106854"/>
          </a:xfrm>
        </p:spPr>
      </p:pic>
      <p:sp>
        <p:nvSpPr>
          <p:cNvPr id="2" name="Footer Placeholder 1"/>
          <p:cNvSpPr>
            <a:spLocks noGrp="1"/>
          </p:cNvSpPr>
          <p:nvPr>
            <p:ph type="ftr" sz="quarter" idx="11"/>
          </p:nvPr>
        </p:nvSpPr>
        <p:spPr/>
        <p:txBody>
          <a:bodyPr/>
          <a:lstStyle/>
          <a:p>
            <a:r>
              <a:rPr lang="en-US" smtClean="0"/>
              <a:t>Module 1: Overview of Research Data Management</a:t>
            </a:r>
            <a:endParaRPr lang="en-US"/>
          </a:p>
        </p:txBody>
      </p:sp>
    </p:spTree>
    <p:extLst>
      <p:ext uri="{BB962C8B-B14F-4D97-AF65-F5344CB8AC3E}">
        <p14:creationId xmlns:p14="http://schemas.microsoft.com/office/powerpoint/2010/main" val="24292156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76200"/>
            <a:ext cx="9144000" cy="6095999"/>
          </a:xfrm>
        </p:spPr>
      </p:pic>
      <p:sp>
        <p:nvSpPr>
          <p:cNvPr id="2" name="Down Arrow 1"/>
          <p:cNvSpPr/>
          <p:nvPr/>
        </p:nvSpPr>
        <p:spPr>
          <a:xfrm>
            <a:off x="7010400" y="4419600"/>
            <a:ext cx="2286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smtClean="0"/>
              <a:t>Module 1: Overview of Research Data Management</a:t>
            </a:r>
            <a:endParaRPr lang="en-US"/>
          </a:p>
        </p:txBody>
      </p:sp>
    </p:spTree>
    <p:extLst>
      <p:ext uri="{BB962C8B-B14F-4D97-AF65-F5344CB8AC3E}">
        <p14:creationId xmlns:p14="http://schemas.microsoft.com/office/powerpoint/2010/main" val="8053679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normAutofit fontScale="90000"/>
          </a:bodyPr>
          <a:lstStyle/>
          <a:p>
            <a:r>
              <a:rPr lang="en-US" dirty="0" smtClean="0"/>
              <a:t>Retention Best Practices:</a:t>
            </a:r>
            <a:br>
              <a:rPr lang="en-US" dirty="0" smtClean="0"/>
            </a:br>
            <a:r>
              <a:rPr lang="en-US" dirty="0" smtClean="0"/>
              <a:t>It Depends</a:t>
            </a:r>
            <a:endParaRPr lang="en-US" dirty="0"/>
          </a:p>
        </p:txBody>
      </p:sp>
      <p:sp>
        <p:nvSpPr>
          <p:cNvPr id="3" name="Content Placeholder 2"/>
          <p:cNvSpPr>
            <a:spLocks noGrp="1"/>
          </p:cNvSpPr>
          <p:nvPr>
            <p:ph idx="1"/>
          </p:nvPr>
        </p:nvSpPr>
        <p:spPr>
          <a:xfrm>
            <a:off x="457200" y="1752600"/>
            <a:ext cx="8229600" cy="4495800"/>
          </a:xfrm>
        </p:spPr>
        <p:txBody>
          <a:bodyPr>
            <a:noAutofit/>
          </a:bodyPr>
          <a:lstStyle/>
          <a:p>
            <a:pPr>
              <a:spcAft>
                <a:spcPts val="1200"/>
              </a:spcAft>
            </a:pPr>
            <a:r>
              <a:rPr lang="en-US" sz="1600" dirty="0" smtClean="0">
                <a:solidFill>
                  <a:schemeClr val="tx1"/>
                </a:solidFill>
                <a:latin typeface="Microsoft Sans Serif" pitchFamily="34" charset="0"/>
                <a:cs typeface="Microsoft Sans Serif" pitchFamily="34" charset="0"/>
              </a:rPr>
              <a:t>IRB OHRP </a:t>
            </a:r>
            <a:r>
              <a:rPr lang="en-US" sz="1600" dirty="0">
                <a:solidFill>
                  <a:schemeClr val="tx1"/>
                </a:solidFill>
                <a:latin typeface="Microsoft Sans Serif" pitchFamily="34" charset="0"/>
                <a:cs typeface="Microsoft Sans Serif" pitchFamily="34" charset="0"/>
              </a:rPr>
              <a:t>Requirements: 45 CFR 46 </a:t>
            </a:r>
            <a:r>
              <a:rPr lang="en-US" sz="1600" dirty="0" smtClean="0">
                <a:solidFill>
                  <a:schemeClr val="tx1"/>
                </a:solidFill>
                <a:latin typeface="Microsoft Sans Serif" pitchFamily="34" charset="0"/>
                <a:cs typeface="Microsoft Sans Serif" pitchFamily="34" charset="0"/>
              </a:rPr>
              <a:t> = </a:t>
            </a:r>
            <a:r>
              <a:rPr lang="en-US" sz="1600" b="1" dirty="0" smtClean="0">
                <a:solidFill>
                  <a:schemeClr val="tx1"/>
                </a:solidFill>
                <a:latin typeface="Microsoft Sans Serif" pitchFamily="34" charset="0"/>
                <a:cs typeface="Microsoft Sans Serif" pitchFamily="34" charset="0"/>
              </a:rPr>
              <a:t>3 years </a:t>
            </a:r>
            <a:r>
              <a:rPr lang="en-US" sz="1600" dirty="0" smtClean="0">
                <a:solidFill>
                  <a:schemeClr val="tx1"/>
                </a:solidFill>
                <a:latin typeface="Microsoft Sans Serif" pitchFamily="34" charset="0"/>
                <a:cs typeface="Microsoft Sans Serif" pitchFamily="34" charset="0"/>
              </a:rPr>
              <a:t>from completion</a:t>
            </a:r>
            <a:endParaRPr lang="en-US" sz="1600" dirty="0">
              <a:solidFill>
                <a:schemeClr val="tx1"/>
              </a:solidFill>
              <a:latin typeface="Microsoft Sans Serif" pitchFamily="34" charset="0"/>
              <a:cs typeface="Microsoft Sans Serif" pitchFamily="34" charset="0"/>
            </a:endParaRPr>
          </a:p>
          <a:p>
            <a:pPr>
              <a:spcAft>
                <a:spcPts val="1200"/>
              </a:spcAft>
            </a:pPr>
            <a:r>
              <a:rPr lang="en-US" sz="1600" dirty="0">
                <a:solidFill>
                  <a:schemeClr val="tx1"/>
                </a:solidFill>
                <a:latin typeface="Microsoft Sans Serif" pitchFamily="34" charset="0"/>
                <a:cs typeface="Microsoft Sans Serif" pitchFamily="34" charset="0"/>
              </a:rPr>
              <a:t>HIPAA Requirements: </a:t>
            </a:r>
            <a:r>
              <a:rPr lang="en-US" sz="1600" dirty="0" smtClean="0">
                <a:solidFill>
                  <a:schemeClr val="tx1"/>
                </a:solidFill>
                <a:latin typeface="Microsoft Sans Serif" pitchFamily="34" charset="0"/>
                <a:cs typeface="Microsoft Sans Serif" pitchFamily="34" charset="0"/>
              </a:rPr>
              <a:t>= minimum </a:t>
            </a:r>
            <a:r>
              <a:rPr lang="en-US" sz="1600" dirty="0">
                <a:solidFill>
                  <a:schemeClr val="tx1"/>
                </a:solidFill>
                <a:latin typeface="Microsoft Sans Serif" pitchFamily="34" charset="0"/>
                <a:cs typeface="Microsoft Sans Serif" pitchFamily="34" charset="0"/>
              </a:rPr>
              <a:t>of </a:t>
            </a:r>
            <a:r>
              <a:rPr lang="en-US" sz="1600" b="1" dirty="0">
                <a:solidFill>
                  <a:schemeClr val="tx1"/>
                </a:solidFill>
                <a:latin typeface="Microsoft Sans Serif" pitchFamily="34" charset="0"/>
                <a:cs typeface="Microsoft Sans Serif" pitchFamily="34" charset="0"/>
              </a:rPr>
              <a:t>6 years </a:t>
            </a:r>
            <a:r>
              <a:rPr lang="en-US" sz="1600" dirty="0" smtClean="0">
                <a:solidFill>
                  <a:schemeClr val="tx1"/>
                </a:solidFill>
                <a:latin typeface="Microsoft Sans Serif" pitchFamily="34" charset="0"/>
                <a:cs typeface="Microsoft Sans Serif" pitchFamily="34" charset="0"/>
              </a:rPr>
              <a:t>from date of </a:t>
            </a:r>
            <a:r>
              <a:rPr lang="en-US" sz="1600" dirty="0">
                <a:solidFill>
                  <a:schemeClr val="tx1"/>
                </a:solidFill>
                <a:latin typeface="Microsoft Sans Serif" pitchFamily="34" charset="0"/>
                <a:cs typeface="Microsoft Sans Serif" pitchFamily="34" charset="0"/>
              </a:rPr>
              <a:t>signed </a:t>
            </a:r>
            <a:r>
              <a:rPr lang="en-US" sz="1600" dirty="0" smtClean="0">
                <a:solidFill>
                  <a:schemeClr val="tx1"/>
                </a:solidFill>
                <a:latin typeface="Microsoft Sans Serif" pitchFamily="34" charset="0"/>
                <a:cs typeface="Microsoft Sans Serif" pitchFamily="34" charset="0"/>
              </a:rPr>
              <a:t>authorization</a:t>
            </a:r>
            <a:endParaRPr lang="en-US" sz="1600" dirty="0">
              <a:solidFill>
                <a:schemeClr val="tx1"/>
              </a:solidFill>
              <a:latin typeface="Microsoft Sans Serif" pitchFamily="34" charset="0"/>
              <a:cs typeface="Microsoft Sans Serif" pitchFamily="34" charset="0"/>
            </a:endParaRPr>
          </a:p>
          <a:p>
            <a:pPr>
              <a:spcAft>
                <a:spcPts val="1200"/>
              </a:spcAft>
            </a:pPr>
            <a:r>
              <a:rPr lang="en-US" sz="1600" dirty="0">
                <a:solidFill>
                  <a:schemeClr val="tx1"/>
                </a:solidFill>
                <a:latin typeface="Microsoft Sans Serif" pitchFamily="34" charset="0"/>
                <a:cs typeface="Microsoft Sans Serif" pitchFamily="34" charset="0"/>
              </a:rPr>
              <a:t>FDA </a:t>
            </a:r>
            <a:r>
              <a:rPr lang="en-US" sz="1600" dirty="0" smtClean="0">
                <a:solidFill>
                  <a:schemeClr val="tx1"/>
                </a:solidFill>
                <a:latin typeface="Microsoft Sans Serif" pitchFamily="34" charset="0"/>
                <a:cs typeface="Microsoft Sans Serif" pitchFamily="34" charset="0"/>
              </a:rPr>
              <a:t>Requirements 21 CFR 312.62.c  = </a:t>
            </a:r>
            <a:r>
              <a:rPr lang="en-US" sz="1600" b="1" dirty="0" smtClean="0">
                <a:solidFill>
                  <a:schemeClr val="tx1"/>
                </a:solidFill>
                <a:latin typeface="Microsoft Sans Serif" pitchFamily="34" charset="0"/>
                <a:cs typeface="Microsoft Sans Serif" pitchFamily="34" charset="0"/>
              </a:rPr>
              <a:t>2 </a:t>
            </a:r>
            <a:r>
              <a:rPr lang="en-US" sz="1600" b="1" dirty="0">
                <a:solidFill>
                  <a:schemeClr val="tx1"/>
                </a:solidFill>
                <a:latin typeface="Microsoft Sans Serif" pitchFamily="34" charset="0"/>
                <a:cs typeface="Microsoft Sans Serif" pitchFamily="34" charset="0"/>
              </a:rPr>
              <a:t>years </a:t>
            </a:r>
            <a:r>
              <a:rPr lang="en-US" sz="1600" dirty="0">
                <a:solidFill>
                  <a:schemeClr val="tx1"/>
                </a:solidFill>
                <a:latin typeface="Microsoft Sans Serif" pitchFamily="34" charset="0"/>
                <a:cs typeface="Microsoft Sans Serif" pitchFamily="34" charset="0"/>
              </a:rPr>
              <a:t>following the date a marketing application is approved for the </a:t>
            </a:r>
            <a:r>
              <a:rPr lang="en-US" sz="1600" dirty="0" smtClean="0">
                <a:solidFill>
                  <a:schemeClr val="tx1"/>
                </a:solidFill>
                <a:latin typeface="Microsoft Sans Serif" pitchFamily="34" charset="0"/>
                <a:cs typeface="Microsoft Sans Serif" pitchFamily="34" charset="0"/>
              </a:rPr>
              <a:t>drug or the </a:t>
            </a:r>
            <a:r>
              <a:rPr lang="en-US" sz="1600" dirty="0">
                <a:solidFill>
                  <a:schemeClr val="tx1"/>
                </a:solidFill>
                <a:latin typeface="Microsoft Sans Serif" pitchFamily="34" charset="0"/>
                <a:cs typeface="Microsoft Sans Serif" pitchFamily="34" charset="0"/>
              </a:rPr>
              <a:t>investigation is discontinued and FDA is </a:t>
            </a:r>
            <a:r>
              <a:rPr lang="en-US" sz="1600" dirty="0" smtClean="0">
                <a:solidFill>
                  <a:schemeClr val="tx1"/>
                </a:solidFill>
                <a:latin typeface="Microsoft Sans Serif" pitchFamily="34" charset="0"/>
                <a:cs typeface="Microsoft Sans Serif" pitchFamily="34" charset="0"/>
              </a:rPr>
              <a:t>notified.</a:t>
            </a:r>
            <a:endParaRPr lang="en-US" sz="1600" dirty="0">
              <a:solidFill>
                <a:schemeClr val="tx1"/>
              </a:solidFill>
              <a:latin typeface="Microsoft Sans Serif" pitchFamily="34" charset="0"/>
              <a:cs typeface="Microsoft Sans Serif" pitchFamily="34" charset="0"/>
            </a:endParaRPr>
          </a:p>
          <a:p>
            <a:pPr>
              <a:spcAft>
                <a:spcPts val="1200"/>
              </a:spcAft>
            </a:pPr>
            <a:r>
              <a:rPr lang="en-US" sz="1600" dirty="0">
                <a:solidFill>
                  <a:schemeClr val="tx1"/>
                </a:solidFill>
                <a:latin typeface="Microsoft Sans Serif" pitchFamily="34" charset="0"/>
                <a:cs typeface="Microsoft Sans Serif" pitchFamily="34" charset="0"/>
              </a:rPr>
              <a:t>VA Requirements: At present records for any research that involves the VA must </a:t>
            </a:r>
            <a:r>
              <a:rPr lang="en-US" sz="1600" b="1" dirty="0">
                <a:solidFill>
                  <a:schemeClr val="tx1"/>
                </a:solidFill>
                <a:latin typeface="Microsoft Sans Serif" pitchFamily="34" charset="0"/>
                <a:cs typeface="Microsoft Sans Serif" pitchFamily="34" charset="0"/>
              </a:rPr>
              <a:t>be retained indefinitely </a:t>
            </a:r>
            <a:r>
              <a:rPr lang="en-US" sz="1600" dirty="0">
                <a:solidFill>
                  <a:schemeClr val="tx1"/>
                </a:solidFill>
                <a:latin typeface="Microsoft Sans Serif" pitchFamily="34" charset="0"/>
                <a:cs typeface="Microsoft Sans Serif" pitchFamily="34" charset="0"/>
              </a:rPr>
              <a:t>per VA federal regulatory requirements</a:t>
            </a:r>
            <a:r>
              <a:rPr lang="en-US" sz="1600" dirty="0" smtClean="0">
                <a:solidFill>
                  <a:schemeClr val="tx1"/>
                </a:solidFill>
                <a:latin typeface="Microsoft Sans Serif" pitchFamily="34" charset="0"/>
                <a:cs typeface="Microsoft Sans Serif" pitchFamily="34" charset="0"/>
              </a:rPr>
              <a:t>.</a:t>
            </a:r>
            <a:endParaRPr lang="en-US" sz="1600" dirty="0">
              <a:solidFill>
                <a:schemeClr val="tx1"/>
              </a:solidFill>
              <a:latin typeface="Microsoft Sans Serif" pitchFamily="34" charset="0"/>
              <a:cs typeface="Microsoft Sans Serif" pitchFamily="34" charset="0"/>
            </a:endParaRPr>
          </a:p>
          <a:p>
            <a:pPr>
              <a:spcAft>
                <a:spcPts val="1200"/>
              </a:spcAft>
            </a:pPr>
            <a:r>
              <a:rPr lang="en-US" sz="1600" dirty="0" smtClean="0">
                <a:solidFill>
                  <a:schemeClr val="tx1"/>
                </a:solidFill>
                <a:latin typeface="Microsoft Sans Serif" pitchFamily="34" charset="0"/>
                <a:cs typeface="Microsoft Sans Serif" pitchFamily="34" charset="0"/>
              </a:rPr>
              <a:t>Intellectual Property Requirements </a:t>
            </a:r>
            <a:r>
              <a:rPr lang="en-US" sz="1600" dirty="0">
                <a:solidFill>
                  <a:schemeClr val="tx1"/>
                </a:solidFill>
                <a:latin typeface="Microsoft Sans Serif" pitchFamily="34" charset="0"/>
                <a:cs typeface="Microsoft Sans Serif" pitchFamily="34" charset="0"/>
              </a:rPr>
              <a:t>- </a:t>
            </a:r>
            <a:r>
              <a:rPr lang="en-US" sz="1600" dirty="0" smtClean="0">
                <a:solidFill>
                  <a:schemeClr val="tx1"/>
                </a:solidFill>
                <a:latin typeface="Microsoft Sans Serif" pitchFamily="34" charset="0"/>
                <a:cs typeface="Microsoft Sans Serif" pitchFamily="34" charset="0"/>
              </a:rPr>
              <a:t>Any </a:t>
            </a:r>
            <a:r>
              <a:rPr lang="en-US" sz="1600" dirty="0">
                <a:solidFill>
                  <a:schemeClr val="tx1"/>
                </a:solidFill>
                <a:latin typeface="Microsoft Sans Serif" pitchFamily="34" charset="0"/>
                <a:cs typeface="Microsoft Sans Serif" pitchFamily="34" charset="0"/>
              </a:rPr>
              <a:t>research data used to support a patent through </a:t>
            </a:r>
            <a:r>
              <a:rPr lang="en-US" sz="1600" dirty="0" smtClean="0">
                <a:solidFill>
                  <a:schemeClr val="tx1"/>
                </a:solidFill>
                <a:latin typeface="Microsoft Sans Serif" pitchFamily="34" charset="0"/>
                <a:cs typeface="Microsoft Sans Serif" pitchFamily="34" charset="0"/>
              </a:rPr>
              <a:t>must </a:t>
            </a:r>
            <a:r>
              <a:rPr lang="en-US" sz="1600" dirty="0">
                <a:solidFill>
                  <a:schemeClr val="tx1"/>
                </a:solidFill>
                <a:latin typeface="Microsoft Sans Serif" pitchFamily="34" charset="0"/>
                <a:cs typeface="Microsoft Sans Serif" pitchFamily="34" charset="0"/>
              </a:rPr>
              <a:t>be </a:t>
            </a:r>
            <a:r>
              <a:rPr lang="en-US" sz="1600" b="1" dirty="0">
                <a:solidFill>
                  <a:schemeClr val="tx1"/>
                </a:solidFill>
                <a:latin typeface="Microsoft Sans Serif" pitchFamily="34" charset="0"/>
                <a:cs typeface="Microsoft Sans Serif" pitchFamily="34" charset="0"/>
              </a:rPr>
              <a:t>retained for the life of the patent </a:t>
            </a:r>
            <a:r>
              <a:rPr lang="en-US" sz="1600" dirty="0">
                <a:solidFill>
                  <a:schemeClr val="tx1"/>
                </a:solidFill>
                <a:latin typeface="Microsoft Sans Serif" pitchFamily="34" charset="0"/>
                <a:cs typeface="Microsoft Sans Serif" pitchFamily="34" charset="0"/>
              </a:rPr>
              <a:t>in accordance </a:t>
            </a:r>
            <a:r>
              <a:rPr lang="en-US" sz="1600" dirty="0" smtClean="0">
                <a:solidFill>
                  <a:schemeClr val="tx1"/>
                </a:solidFill>
                <a:latin typeface="Microsoft Sans Serif" pitchFamily="34" charset="0"/>
                <a:cs typeface="Microsoft Sans Serif" pitchFamily="34" charset="0"/>
              </a:rPr>
              <a:t>with Intellectual </a:t>
            </a:r>
            <a:r>
              <a:rPr lang="en-US" sz="1600" dirty="0">
                <a:solidFill>
                  <a:schemeClr val="tx1"/>
                </a:solidFill>
                <a:latin typeface="Microsoft Sans Serif" pitchFamily="34" charset="0"/>
                <a:cs typeface="Microsoft Sans Serif" pitchFamily="34" charset="0"/>
              </a:rPr>
              <a:t>Property </a:t>
            </a:r>
            <a:r>
              <a:rPr lang="en-US" sz="1600" dirty="0" smtClean="0">
                <a:solidFill>
                  <a:schemeClr val="tx1"/>
                </a:solidFill>
                <a:latin typeface="Microsoft Sans Serif" pitchFamily="34" charset="0"/>
                <a:cs typeface="Microsoft Sans Serif" pitchFamily="34" charset="0"/>
              </a:rPr>
              <a:t>Policy. </a:t>
            </a:r>
          </a:p>
          <a:p>
            <a:pPr>
              <a:spcAft>
                <a:spcPts val="1200"/>
              </a:spcAft>
            </a:pPr>
            <a:r>
              <a:rPr lang="en-US" sz="1600" dirty="0" smtClean="0">
                <a:solidFill>
                  <a:schemeClr val="tx1"/>
                </a:solidFill>
                <a:latin typeface="Microsoft Sans Serif" pitchFamily="34" charset="0"/>
                <a:cs typeface="Microsoft Sans Serif" pitchFamily="34" charset="0"/>
              </a:rPr>
              <a:t>Questions </a:t>
            </a:r>
            <a:r>
              <a:rPr lang="en-US" sz="1600" dirty="0">
                <a:solidFill>
                  <a:schemeClr val="tx1"/>
                </a:solidFill>
                <a:latin typeface="Microsoft Sans Serif" pitchFamily="34" charset="0"/>
                <a:cs typeface="Microsoft Sans Serif" pitchFamily="34" charset="0"/>
              </a:rPr>
              <a:t>of data validity: </a:t>
            </a:r>
            <a:r>
              <a:rPr lang="en-US" sz="1600" b="1" dirty="0">
                <a:solidFill>
                  <a:schemeClr val="tx1"/>
                </a:solidFill>
                <a:latin typeface="Microsoft Sans Serif" pitchFamily="34" charset="0"/>
                <a:cs typeface="Microsoft Sans Serif" pitchFamily="34" charset="0"/>
              </a:rPr>
              <a:t>If there are questions or allegations about the validity of the data or appropriate conduct of the research, you must retain all of the original research data until such questions or allegations </a:t>
            </a:r>
            <a:r>
              <a:rPr lang="en-US" sz="1600" b="1" dirty="0" smtClean="0">
                <a:solidFill>
                  <a:schemeClr val="tx1"/>
                </a:solidFill>
                <a:latin typeface="Microsoft Sans Serif" pitchFamily="34" charset="0"/>
                <a:cs typeface="Microsoft Sans Serif" pitchFamily="34" charset="0"/>
              </a:rPr>
              <a:t>have been </a:t>
            </a:r>
            <a:r>
              <a:rPr lang="en-US" sz="1600" b="1" dirty="0">
                <a:solidFill>
                  <a:schemeClr val="tx1"/>
                </a:solidFill>
                <a:latin typeface="Microsoft Sans Serif" pitchFamily="34" charset="0"/>
                <a:cs typeface="Microsoft Sans Serif" pitchFamily="34" charset="0"/>
              </a:rPr>
              <a:t>completely resolved. </a:t>
            </a:r>
            <a:endParaRPr lang="en-US" sz="1600" dirty="0">
              <a:solidFill>
                <a:schemeClr val="tx1"/>
              </a:solidFill>
              <a:latin typeface="Microsoft Sans Serif" pitchFamily="34" charset="0"/>
              <a:cs typeface="Microsoft Sans Serif" pitchFamily="34" charset="0"/>
            </a:endParaRPr>
          </a:p>
        </p:txBody>
      </p:sp>
      <p:sp>
        <p:nvSpPr>
          <p:cNvPr id="4" name="Footer Placeholder 3"/>
          <p:cNvSpPr>
            <a:spLocks noGrp="1"/>
          </p:cNvSpPr>
          <p:nvPr>
            <p:ph type="ftr" sz="quarter" idx="11"/>
          </p:nvPr>
        </p:nvSpPr>
        <p:spPr/>
        <p:txBody>
          <a:bodyPr/>
          <a:lstStyle/>
          <a:p>
            <a:r>
              <a:rPr lang="en-US" smtClean="0"/>
              <a:t>Module 1: Overview of Research Data Management</a:t>
            </a:r>
            <a:endParaRPr lang="en-US"/>
          </a:p>
        </p:txBody>
      </p:sp>
    </p:spTree>
    <p:extLst>
      <p:ext uri="{BB962C8B-B14F-4D97-AF65-F5344CB8AC3E}">
        <p14:creationId xmlns:p14="http://schemas.microsoft.com/office/powerpoint/2010/main" val="2396729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1" y="1676401"/>
            <a:ext cx="8229600" cy="2819399"/>
          </a:xfrm>
        </p:spPr>
        <p:txBody>
          <a:bodyPr>
            <a:normAutofit fontScale="62500" lnSpcReduction="20000"/>
          </a:bodyPr>
          <a:lstStyle/>
          <a:p>
            <a:r>
              <a:rPr lang="en-US" sz="3600" dirty="0" smtClean="0">
                <a:solidFill>
                  <a:schemeClr val="tx1"/>
                </a:solidFill>
                <a:latin typeface="Microsoft Sans Serif" pitchFamily="34" charset="0"/>
                <a:cs typeface="Microsoft Sans Serif" pitchFamily="34" charset="0"/>
              </a:rPr>
              <a:t>Check your funder or publisher requirements</a:t>
            </a:r>
            <a:endParaRPr lang="en-US" sz="3600" dirty="0">
              <a:solidFill>
                <a:schemeClr val="tx1"/>
              </a:solidFill>
              <a:latin typeface="Microsoft Sans Serif" pitchFamily="34" charset="0"/>
              <a:cs typeface="Microsoft Sans Serif" pitchFamily="34" charset="0"/>
            </a:endParaRPr>
          </a:p>
          <a:p>
            <a:pPr marL="0" indent="0">
              <a:buNone/>
            </a:pPr>
            <a:endParaRPr lang="en-US" sz="3600" dirty="0" smtClean="0">
              <a:solidFill>
                <a:schemeClr val="tx1"/>
              </a:solidFill>
              <a:latin typeface="Microsoft Sans Serif" pitchFamily="34" charset="0"/>
              <a:cs typeface="Microsoft Sans Serif" pitchFamily="34" charset="0"/>
            </a:endParaRPr>
          </a:p>
          <a:p>
            <a:r>
              <a:rPr lang="en-US" sz="3600" dirty="0" smtClean="0">
                <a:solidFill>
                  <a:schemeClr val="tx1"/>
                </a:solidFill>
                <a:latin typeface="Microsoft Sans Serif" pitchFamily="34" charset="0"/>
                <a:cs typeface="Microsoft Sans Serif" pitchFamily="34" charset="0"/>
              </a:rPr>
              <a:t>If </a:t>
            </a:r>
            <a:r>
              <a:rPr lang="en-US" sz="3600" dirty="0">
                <a:solidFill>
                  <a:schemeClr val="tx1"/>
                </a:solidFill>
                <a:latin typeface="Microsoft Sans Serif" pitchFamily="34" charset="0"/>
                <a:cs typeface="Microsoft Sans Serif" pitchFamily="34" charset="0"/>
              </a:rPr>
              <a:t>these are unclear, contradictory, or absent, consult the University Records Manager, George </a:t>
            </a:r>
            <a:r>
              <a:rPr lang="en-US" sz="3600" dirty="0" err="1">
                <a:solidFill>
                  <a:schemeClr val="tx1"/>
                </a:solidFill>
                <a:latin typeface="Microsoft Sans Serif" pitchFamily="34" charset="0"/>
                <a:cs typeface="Microsoft Sans Serif" pitchFamily="34" charset="0"/>
              </a:rPr>
              <a:t>Despres</a:t>
            </a:r>
            <a:r>
              <a:rPr lang="en-US" sz="3600" dirty="0">
                <a:solidFill>
                  <a:schemeClr val="tx1"/>
                </a:solidFill>
                <a:latin typeface="Microsoft Sans Serif" pitchFamily="34" charset="0"/>
                <a:cs typeface="Microsoft Sans Serif" pitchFamily="34" charset="0"/>
              </a:rPr>
              <a:t>: </a:t>
            </a:r>
            <a:r>
              <a:rPr lang="en-US" sz="3600" dirty="0">
                <a:solidFill>
                  <a:schemeClr val="tx1"/>
                </a:solidFill>
                <a:latin typeface="Microsoft Sans Serif" pitchFamily="34" charset="0"/>
                <a:cs typeface="Microsoft Sans Serif" pitchFamily="34" charset="0"/>
                <a:hlinkClick r:id="rId3"/>
              </a:rPr>
              <a:t>records@brandeis.edu</a:t>
            </a:r>
            <a:r>
              <a:rPr lang="en-US" sz="3600" dirty="0">
                <a:solidFill>
                  <a:schemeClr val="tx1"/>
                </a:solidFill>
                <a:latin typeface="Microsoft Sans Serif" pitchFamily="34" charset="0"/>
                <a:cs typeface="Microsoft Sans Serif" pitchFamily="34" charset="0"/>
              </a:rPr>
              <a:t> </a:t>
            </a:r>
          </a:p>
          <a:p>
            <a:endParaRPr lang="en-US" sz="3600" dirty="0" smtClean="0">
              <a:solidFill>
                <a:schemeClr val="tx1"/>
              </a:solidFill>
              <a:latin typeface="Microsoft Sans Serif" pitchFamily="34" charset="0"/>
              <a:cs typeface="Microsoft Sans Serif" pitchFamily="34" charset="0"/>
            </a:endParaRPr>
          </a:p>
          <a:p>
            <a:r>
              <a:rPr lang="en-US" sz="3600" dirty="0" smtClean="0">
                <a:solidFill>
                  <a:schemeClr val="tx1"/>
                </a:solidFill>
                <a:latin typeface="Microsoft Sans Serif" pitchFamily="34" charset="0"/>
                <a:cs typeface="Microsoft Sans Serif" pitchFamily="34" charset="0"/>
              </a:rPr>
              <a:t>Or </a:t>
            </a:r>
            <a:r>
              <a:rPr lang="en-US" sz="3600" dirty="0">
                <a:solidFill>
                  <a:schemeClr val="tx1"/>
                </a:solidFill>
                <a:latin typeface="Microsoft Sans Serif" pitchFamily="34" charset="0"/>
                <a:cs typeface="Microsoft Sans Serif" pitchFamily="34" charset="0"/>
              </a:rPr>
              <a:t>consult our Records Management Guide: </a:t>
            </a:r>
            <a:r>
              <a:rPr lang="en-US" sz="3600" dirty="0">
                <a:solidFill>
                  <a:schemeClr val="tx1"/>
                </a:solidFill>
                <a:latin typeface="Microsoft Sans Serif" pitchFamily="34" charset="0"/>
                <a:cs typeface="Microsoft Sans Serif" pitchFamily="34" charset="0"/>
                <a:hlinkClick r:id="rId4"/>
              </a:rPr>
              <a:t>http://</a:t>
            </a:r>
            <a:r>
              <a:rPr lang="en-US" sz="3600" dirty="0" smtClean="0">
                <a:solidFill>
                  <a:schemeClr val="tx1"/>
                </a:solidFill>
                <a:latin typeface="Microsoft Sans Serif" pitchFamily="34" charset="0"/>
                <a:cs typeface="Microsoft Sans Serif" pitchFamily="34" charset="0"/>
                <a:hlinkClick r:id="rId4"/>
              </a:rPr>
              <a:t>brandeis.libguides.com/URM</a:t>
            </a:r>
            <a:endParaRPr lang="en-US" dirty="0"/>
          </a:p>
        </p:txBody>
      </p:sp>
      <p:sp>
        <p:nvSpPr>
          <p:cNvPr id="4" name="Footer Placeholder 3"/>
          <p:cNvSpPr>
            <a:spLocks noGrp="1"/>
          </p:cNvSpPr>
          <p:nvPr>
            <p:ph type="ftr" sz="quarter" idx="11"/>
          </p:nvPr>
        </p:nvSpPr>
        <p:spPr/>
        <p:txBody>
          <a:bodyPr/>
          <a:lstStyle/>
          <a:p>
            <a:r>
              <a:rPr lang="en-US" dirty="0" smtClean="0"/>
              <a:t>Module 1: Overview of </a:t>
            </a:r>
          </a:p>
          <a:p>
            <a:r>
              <a:rPr lang="en-US" dirty="0" smtClean="0"/>
              <a:t>Research Data Management</a:t>
            </a:r>
            <a:endParaRPr lang="en-US" dirty="0"/>
          </a:p>
        </p:txBody>
      </p:sp>
      <p:pic>
        <p:nvPicPr>
          <p:cNvPr id="6" name="Picture 5"/>
          <p:cNvPicPr>
            <a:picLocks noChangeAspect="1"/>
          </p:cNvPicPr>
          <p:nvPr/>
        </p:nvPicPr>
        <p:blipFill>
          <a:blip r:embed="rId5"/>
          <a:stretch>
            <a:fillRect/>
          </a:stretch>
        </p:blipFill>
        <p:spPr>
          <a:xfrm>
            <a:off x="2979230" y="4495800"/>
            <a:ext cx="6164770" cy="3060700"/>
          </a:xfrm>
          <a:prstGeom prst="rect">
            <a:avLst/>
          </a:prstGeom>
        </p:spPr>
      </p:pic>
      <p:sp>
        <p:nvSpPr>
          <p:cNvPr id="5" name="Title 4"/>
          <p:cNvSpPr>
            <a:spLocks noGrp="1"/>
          </p:cNvSpPr>
          <p:nvPr>
            <p:ph type="title"/>
          </p:nvPr>
        </p:nvSpPr>
        <p:spPr>
          <a:xfrm>
            <a:off x="457200" y="0"/>
            <a:ext cx="8229600" cy="1143000"/>
          </a:xfrm>
        </p:spPr>
        <p:txBody>
          <a:bodyPr/>
          <a:lstStyle/>
          <a:p>
            <a:r>
              <a:rPr lang="en-US" dirty="0"/>
              <a:t>Applying Best Practices</a:t>
            </a:r>
          </a:p>
        </p:txBody>
      </p:sp>
    </p:spTree>
    <p:extLst>
      <p:ext uri="{BB962C8B-B14F-4D97-AF65-F5344CB8AC3E}">
        <p14:creationId xmlns:p14="http://schemas.microsoft.com/office/powerpoint/2010/main" val="28260477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Issue#7: Long-Term </a:t>
            </a:r>
            <a:br>
              <a:rPr lang="en-US" dirty="0" smtClean="0"/>
            </a:br>
            <a:r>
              <a:rPr lang="en-US" dirty="0" smtClean="0"/>
              <a:t>Planning</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solidFill>
                  <a:schemeClr val="tx1"/>
                </a:solidFill>
                <a:latin typeface="Microsoft Sans Serif" pitchFamily="34" charset="0"/>
                <a:cs typeface="Microsoft Sans Serif" pitchFamily="34" charset="0"/>
              </a:rPr>
              <a:t>What will happen to my data after my project ends?</a:t>
            </a:r>
          </a:p>
          <a:p>
            <a:pPr marL="0" indent="0">
              <a:buNone/>
            </a:pPr>
            <a:endParaRPr lang="en-US" dirty="0" smtClean="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How can I appraise the value of my data?</a:t>
            </a:r>
          </a:p>
          <a:p>
            <a:pPr marL="0" indent="0">
              <a:buNone/>
            </a:pPr>
            <a:endParaRPr lang="en-US" dirty="0" smtClean="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What are my options for archiving and preserving my data?</a:t>
            </a:r>
          </a:p>
          <a:p>
            <a:pPr marL="0" indent="0">
              <a:buNone/>
            </a:pPr>
            <a:endParaRPr lang="en-US" dirty="0" smtClean="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What are my options for publishing and sharing data?</a:t>
            </a:r>
          </a:p>
          <a:p>
            <a:endParaRPr lang="en-US" dirty="0"/>
          </a:p>
        </p:txBody>
      </p:sp>
      <p:sp>
        <p:nvSpPr>
          <p:cNvPr id="4" name="Footer Placeholder 3"/>
          <p:cNvSpPr>
            <a:spLocks noGrp="1"/>
          </p:cNvSpPr>
          <p:nvPr>
            <p:ph type="ftr" sz="quarter" idx="11"/>
          </p:nvPr>
        </p:nvSpPr>
        <p:spPr/>
        <p:txBody>
          <a:bodyPr/>
          <a:lstStyle/>
          <a:p>
            <a:r>
              <a:rPr lang="en-US" smtClean="0"/>
              <a:t>Module 1: Overview of Research Data Management</a:t>
            </a:r>
            <a:endParaRPr lang="en-US"/>
          </a:p>
        </p:txBody>
      </p:sp>
    </p:spTree>
    <p:extLst>
      <p:ext uri="{BB962C8B-B14F-4D97-AF65-F5344CB8AC3E}">
        <p14:creationId xmlns:p14="http://schemas.microsoft.com/office/powerpoint/2010/main" val="24146650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 Good Reasons for Managing Your Data</a:t>
            </a:r>
            <a:endParaRPr lang="en-US" dirty="0"/>
          </a:p>
        </p:txBody>
      </p:sp>
      <p:sp>
        <p:nvSpPr>
          <p:cNvPr id="3" name="Content Placeholder 2"/>
          <p:cNvSpPr>
            <a:spLocks noGrp="1"/>
          </p:cNvSpPr>
          <p:nvPr>
            <p:ph idx="1"/>
          </p:nvPr>
        </p:nvSpPr>
        <p:spPr>
          <a:xfrm>
            <a:off x="457200" y="1600200"/>
            <a:ext cx="8229600" cy="4495799"/>
          </a:xfrm>
        </p:spPr>
        <p:txBody>
          <a:bodyPr>
            <a:normAutofit lnSpcReduction="10000"/>
          </a:bodyPr>
          <a:lstStyle/>
          <a:p>
            <a:pPr marL="0" indent="0">
              <a:buNone/>
            </a:pPr>
            <a:endParaRPr lang="en-US" dirty="0" smtClean="0"/>
          </a:p>
          <a:p>
            <a:r>
              <a:rPr lang="en-US" dirty="0">
                <a:solidFill>
                  <a:schemeClr val="tx1"/>
                </a:solidFill>
                <a:latin typeface="Microsoft Sans Serif" pitchFamily="34" charset="0"/>
                <a:cs typeface="Microsoft Sans Serif" pitchFamily="34" charset="0"/>
              </a:rPr>
              <a:t>Personal research advantages</a:t>
            </a:r>
          </a:p>
          <a:p>
            <a:pPr lvl="1"/>
            <a:r>
              <a:rPr lang="en-US" dirty="0">
                <a:solidFill>
                  <a:schemeClr val="tx1"/>
                </a:solidFill>
                <a:latin typeface="Microsoft Sans Serif" pitchFamily="34" charset="0"/>
                <a:cs typeface="Microsoft Sans Serif" pitchFamily="34" charset="0"/>
              </a:rPr>
              <a:t>Avoid duplication of efforts</a:t>
            </a:r>
          </a:p>
          <a:p>
            <a:pPr lvl="1"/>
            <a:r>
              <a:rPr lang="en-US" dirty="0">
                <a:solidFill>
                  <a:schemeClr val="tx1"/>
                </a:solidFill>
                <a:latin typeface="Microsoft Sans Serif" pitchFamily="34" charset="0"/>
                <a:cs typeface="Microsoft Sans Serif" pitchFamily="34" charset="0"/>
              </a:rPr>
              <a:t>Find older data quickly</a:t>
            </a:r>
          </a:p>
          <a:p>
            <a:pPr lvl="1"/>
            <a:r>
              <a:rPr lang="en-US" dirty="0">
                <a:solidFill>
                  <a:schemeClr val="tx1"/>
                </a:solidFill>
                <a:latin typeface="Microsoft Sans Serif" pitchFamily="34" charset="0"/>
                <a:cs typeface="Microsoft Sans Serif" pitchFamily="34" charset="0"/>
              </a:rPr>
              <a:t>Increase citation impact and discoverability </a:t>
            </a:r>
            <a:endParaRPr lang="en-US" dirty="0" smtClean="0">
              <a:solidFill>
                <a:schemeClr val="tx1"/>
              </a:solidFill>
              <a:latin typeface="Microsoft Sans Serif" pitchFamily="34" charset="0"/>
              <a:cs typeface="Microsoft Sans Serif" pitchFamily="34" charset="0"/>
            </a:endParaRPr>
          </a:p>
          <a:p>
            <a:pPr marL="457200" lvl="1" indent="0">
              <a:buNone/>
            </a:pPr>
            <a:r>
              <a:rPr lang="en-US" dirty="0">
                <a:solidFill>
                  <a:schemeClr val="tx1"/>
                </a:solidFill>
                <a:latin typeface="Microsoft Sans Serif" pitchFamily="34" charset="0"/>
                <a:cs typeface="Microsoft Sans Serif" pitchFamily="34" charset="0"/>
              </a:rPr>
              <a:t>	</a:t>
            </a:r>
            <a:r>
              <a:rPr lang="en-US" dirty="0" smtClean="0">
                <a:solidFill>
                  <a:schemeClr val="tx1"/>
                </a:solidFill>
                <a:latin typeface="Microsoft Sans Serif" pitchFamily="34" charset="0"/>
                <a:cs typeface="Microsoft Sans Serif" pitchFamily="34" charset="0"/>
              </a:rPr>
              <a:t>of </a:t>
            </a:r>
            <a:r>
              <a:rPr lang="en-US" dirty="0">
                <a:solidFill>
                  <a:schemeClr val="tx1"/>
                </a:solidFill>
                <a:latin typeface="Microsoft Sans Serif" pitchFamily="34" charset="0"/>
                <a:cs typeface="Microsoft Sans Serif" pitchFamily="34" charset="0"/>
              </a:rPr>
              <a:t>your </a:t>
            </a:r>
            <a:r>
              <a:rPr lang="en-US" dirty="0" smtClean="0">
                <a:solidFill>
                  <a:schemeClr val="tx1"/>
                </a:solidFill>
                <a:latin typeface="Microsoft Sans Serif" pitchFamily="34" charset="0"/>
                <a:cs typeface="Microsoft Sans Serif" pitchFamily="34" charset="0"/>
              </a:rPr>
              <a:t>research</a:t>
            </a:r>
          </a:p>
          <a:p>
            <a:pPr lvl="1"/>
            <a:r>
              <a:rPr lang="en-US" dirty="0" smtClean="0">
                <a:solidFill>
                  <a:schemeClr val="tx1"/>
                </a:solidFill>
                <a:latin typeface="Microsoft Sans Serif" pitchFamily="34" charset="0"/>
                <a:cs typeface="Microsoft Sans Serif" pitchFamily="34" charset="0"/>
              </a:rPr>
              <a:t>Avoid errors that get you mocked by Colbert</a:t>
            </a:r>
            <a:endParaRPr lang="en-US" dirty="0"/>
          </a:p>
          <a:p>
            <a:r>
              <a:rPr lang="en-US" dirty="0" smtClean="0">
                <a:solidFill>
                  <a:schemeClr val="tx1"/>
                </a:solidFill>
                <a:latin typeface="Microsoft Sans Serif" pitchFamily="34" charset="0"/>
                <a:cs typeface="Microsoft Sans Serif" pitchFamily="34" charset="0"/>
              </a:rPr>
              <a:t>Transparency &amp; integrity</a:t>
            </a:r>
          </a:p>
          <a:p>
            <a:pPr lvl="1"/>
            <a:r>
              <a:rPr lang="en-US" dirty="0" smtClean="0">
                <a:solidFill>
                  <a:schemeClr val="tx1"/>
                </a:solidFill>
                <a:latin typeface="Microsoft Sans Serif" pitchFamily="34" charset="0"/>
                <a:cs typeface="Microsoft Sans Serif" pitchFamily="34" charset="0"/>
              </a:rPr>
              <a:t>Defend publication challenges</a:t>
            </a:r>
          </a:p>
          <a:p>
            <a:pPr lvl="1"/>
            <a:r>
              <a:rPr lang="en-US" dirty="0" smtClean="0">
                <a:solidFill>
                  <a:schemeClr val="tx1"/>
                </a:solidFill>
                <a:latin typeface="Microsoft Sans Serif" pitchFamily="34" charset="0"/>
                <a:cs typeface="Microsoft Sans Serif" pitchFamily="34" charset="0"/>
              </a:rPr>
              <a:t>Patent &amp; copyright security</a:t>
            </a:r>
            <a:endParaRPr lang="en-US" dirty="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Compliance </a:t>
            </a:r>
          </a:p>
          <a:p>
            <a:pPr lvl="1"/>
            <a:r>
              <a:rPr lang="en-US" dirty="0" smtClean="0">
                <a:solidFill>
                  <a:schemeClr val="tx1"/>
                </a:solidFill>
                <a:latin typeface="Microsoft Sans Serif" pitchFamily="34" charset="0"/>
                <a:cs typeface="Microsoft Sans Serif" pitchFamily="34" charset="0"/>
              </a:rPr>
              <a:t>IRB </a:t>
            </a:r>
          </a:p>
          <a:p>
            <a:pPr lvl="1"/>
            <a:r>
              <a:rPr lang="en-US" dirty="0">
                <a:solidFill>
                  <a:schemeClr val="tx1"/>
                </a:solidFill>
                <a:latin typeface="Microsoft Sans Serif" pitchFamily="34" charset="0"/>
                <a:cs typeface="Microsoft Sans Serif" pitchFamily="34" charset="0"/>
              </a:rPr>
              <a:t>Funding agencies’ </a:t>
            </a:r>
            <a:r>
              <a:rPr lang="en-US" dirty="0" smtClean="0">
                <a:solidFill>
                  <a:schemeClr val="tx1"/>
                </a:solidFill>
                <a:latin typeface="Microsoft Sans Serif" pitchFamily="34" charset="0"/>
                <a:cs typeface="Microsoft Sans Serif" pitchFamily="34" charset="0"/>
              </a:rPr>
              <a:t>requirements</a:t>
            </a:r>
          </a:p>
          <a:p>
            <a:pPr lvl="1"/>
            <a:r>
              <a:rPr lang="en-US" dirty="0" smtClean="0">
                <a:solidFill>
                  <a:schemeClr val="tx1"/>
                </a:solidFill>
                <a:latin typeface="Microsoft Sans Serif" pitchFamily="34" charset="0"/>
                <a:cs typeface="Microsoft Sans Serif" pitchFamily="34" charset="0"/>
              </a:rPr>
              <a:t>Publishers’ requirements</a:t>
            </a:r>
            <a:endParaRPr lang="en-US" dirty="0">
              <a:solidFill>
                <a:schemeClr val="tx1"/>
              </a:solidFill>
              <a:latin typeface="Microsoft Sans Serif" pitchFamily="34" charset="0"/>
              <a:cs typeface="Microsoft Sans Serif" pitchFamily="34" charset="0"/>
            </a:endParaRPr>
          </a:p>
          <a:p>
            <a:pPr marL="457200" lvl="1" indent="0">
              <a:buNone/>
            </a:pPr>
            <a:endParaRPr lang="en-US" dirty="0">
              <a:solidFill>
                <a:schemeClr val="tx1"/>
              </a:solidFill>
              <a:latin typeface="Microsoft Sans Serif" pitchFamily="34" charset="0"/>
              <a:cs typeface="Microsoft Sans Serif" pitchFamily="34" charset="0"/>
            </a:endParaRPr>
          </a:p>
        </p:txBody>
      </p:sp>
      <p:sp>
        <p:nvSpPr>
          <p:cNvPr id="4" name="Footer Placeholder 3"/>
          <p:cNvSpPr>
            <a:spLocks noGrp="1"/>
          </p:cNvSpPr>
          <p:nvPr>
            <p:ph type="ftr" sz="quarter" idx="11"/>
          </p:nvPr>
        </p:nvSpPr>
        <p:spPr/>
        <p:txBody>
          <a:bodyPr/>
          <a:lstStyle/>
          <a:p>
            <a:r>
              <a:rPr lang="en-US" dirty="0" smtClean="0"/>
              <a:t>Module 1: Overview of Research Data Management</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0933" y="2781299"/>
            <a:ext cx="3793067" cy="2133600"/>
          </a:xfrm>
          <a:prstGeom prst="rect">
            <a:avLst/>
          </a:prstGeom>
        </p:spPr>
      </p:pic>
    </p:spTree>
    <p:extLst>
      <p:ext uri="{BB962C8B-B14F-4D97-AF65-F5344CB8AC3E}">
        <p14:creationId xmlns:p14="http://schemas.microsoft.com/office/powerpoint/2010/main" val="28805952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Formats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28909" y="1600200"/>
            <a:ext cx="7086182" cy="4525963"/>
          </a:xfrm>
        </p:spPr>
      </p:pic>
      <p:sp>
        <p:nvSpPr>
          <p:cNvPr id="5" name="Footer Placeholder 4"/>
          <p:cNvSpPr>
            <a:spLocks noGrp="1"/>
          </p:cNvSpPr>
          <p:nvPr>
            <p:ph type="ftr" sz="quarter" idx="11"/>
          </p:nvPr>
        </p:nvSpPr>
        <p:spPr>
          <a:xfrm>
            <a:off x="2895600" y="6324600"/>
            <a:ext cx="2847975" cy="365125"/>
          </a:xfrm>
        </p:spPr>
        <p:txBody>
          <a:bodyPr/>
          <a:lstStyle/>
          <a:p>
            <a:r>
              <a:rPr lang="en-US" dirty="0" smtClean="0"/>
              <a:t>Slide Credit: Jen Ferguson 2013</a:t>
            </a:r>
            <a:endParaRPr lang="en-US" dirty="0"/>
          </a:p>
        </p:txBody>
      </p:sp>
    </p:spTree>
    <p:extLst>
      <p:ext uri="{BB962C8B-B14F-4D97-AF65-F5344CB8AC3E}">
        <p14:creationId xmlns:p14="http://schemas.microsoft.com/office/powerpoint/2010/main" val="24925324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fontScale="90000"/>
          </a:bodyPr>
          <a:lstStyle/>
          <a:p>
            <a:r>
              <a:rPr lang="en-US" dirty="0" smtClean="0"/>
              <a:t>Best Practices</a:t>
            </a:r>
            <a:endParaRPr lang="en-US" dirty="0"/>
          </a:p>
        </p:txBody>
      </p:sp>
      <p:sp>
        <p:nvSpPr>
          <p:cNvPr id="3" name="Content Placeholder 2"/>
          <p:cNvSpPr>
            <a:spLocks noGrp="1"/>
          </p:cNvSpPr>
          <p:nvPr>
            <p:ph idx="1"/>
          </p:nvPr>
        </p:nvSpPr>
        <p:spPr>
          <a:xfrm>
            <a:off x="457200" y="990600"/>
            <a:ext cx="8229600" cy="5135563"/>
          </a:xfrm>
        </p:spPr>
        <p:txBody>
          <a:bodyPr>
            <a:normAutofit fontScale="85000" lnSpcReduction="10000"/>
          </a:bodyPr>
          <a:lstStyle/>
          <a:p>
            <a:r>
              <a:rPr lang="en-US" dirty="0" smtClean="0">
                <a:solidFill>
                  <a:schemeClr val="tx1"/>
                </a:solidFill>
                <a:latin typeface="Microsoft Sans Serif" pitchFamily="34" charset="0"/>
                <a:cs typeface="Microsoft Sans Serif" pitchFamily="34" charset="0"/>
              </a:rPr>
              <a:t>Is the </a:t>
            </a:r>
            <a:r>
              <a:rPr lang="en-US" dirty="0">
                <a:solidFill>
                  <a:schemeClr val="tx1"/>
                </a:solidFill>
                <a:latin typeface="Microsoft Sans Serif" pitchFamily="34" charset="0"/>
                <a:cs typeface="Microsoft Sans Serif" pitchFamily="34" charset="0"/>
              </a:rPr>
              <a:t>file </a:t>
            </a:r>
            <a:r>
              <a:rPr lang="en-US" dirty="0" smtClean="0">
                <a:solidFill>
                  <a:schemeClr val="tx1"/>
                </a:solidFill>
                <a:latin typeface="Microsoft Sans Serif" pitchFamily="34" charset="0"/>
                <a:cs typeface="Microsoft Sans Serif" pitchFamily="34" charset="0"/>
              </a:rPr>
              <a:t>format open </a:t>
            </a:r>
            <a:r>
              <a:rPr lang="en-US" dirty="0">
                <a:solidFill>
                  <a:schemeClr val="tx1"/>
                </a:solidFill>
                <a:latin typeface="Microsoft Sans Serif" pitchFamily="34" charset="0"/>
                <a:cs typeface="Microsoft Sans Serif" pitchFamily="34" charset="0"/>
              </a:rPr>
              <a:t>(i.e. open source) or closed (i.e. proprietary</a:t>
            </a:r>
            <a:r>
              <a:rPr lang="en-US" dirty="0" smtClean="0">
                <a:solidFill>
                  <a:schemeClr val="tx1"/>
                </a:solidFill>
                <a:latin typeface="Microsoft Sans Serif" pitchFamily="34" charset="0"/>
                <a:cs typeface="Microsoft Sans Serif" pitchFamily="34" charset="0"/>
              </a:rPr>
              <a:t>)?</a:t>
            </a:r>
          </a:p>
          <a:p>
            <a:endParaRPr lang="en-US" dirty="0">
              <a:solidFill>
                <a:schemeClr val="tx1"/>
              </a:solidFill>
              <a:latin typeface="Microsoft Sans Serif" pitchFamily="34" charset="0"/>
              <a:cs typeface="Microsoft Sans Serif" pitchFamily="34" charset="0"/>
            </a:endParaRPr>
          </a:p>
          <a:p>
            <a:r>
              <a:rPr lang="en-US" dirty="0">
                <a:solidFill>
                  <a:schemeClr val="tx1"/>
                </a:solidFill>
                <a:latin typeface="Microsoft Sans Serif" pitchFamily="34" charset="0"/>
                <a:cs typeface="Microsoft Sans Serif" pitchFamily="34" charset="0"/>
              </a:rPr>
              <a:t>Is a particular software package required to read and work with the data </a:t>
            </a:r>
            <a:r>
              <a:rPr lang="en-US" dirty="0" smtClean="0">
                <a:solidFill>
                  <a:schemeClr val="tx1"/>
                </a:solidFill>
                <a:latin typeface="Microsoft Sans Serif" pitchFamily="34" charset="0"/>
                <a:cs typeface="Microsoft Sans Serif" pitchFamily="34" charset="0"/>
              </a:rPr>
              <a:t>file?  If </a:t>
            </a:r>
            <a:r>
              <a:rPr lang="en-US" dirty="0">
                <a:solidFill>
                  <a:schemeClr val="tx1"/>
                </a:solidFill>
                <a:latin typeface="Microsoft Sans Serif" pitchFamily="34" charset="0"/>
                <a:cs typeface="Microsoft Sans Serif" pitchFamily="34" charset="0"/>
              </a:rPr>
              <a:t>so, the software package, version, and operating system platform should be cited in the </a:t>
            </a:r>
            <a:r>
              <a:rPr lang="en-US" dirty="0" smtClean="0">
                <a:solidFill>
                  <a:schemeClr val="tx1"/>
                </a:solidFill>
                <a:latin typeface="Microsoft Sans Serif" pitchFamily="34" charset="0"/>
                <a:cs typeface="Microsoft Sans Serif" pitchFamily="34" charset="0"/>
              </a:rPr>
              <a:t>metadata…</a:t>
            </a:r>
          </a:p>
          <a:p>
            <a:endParaRPr lang="en-US" dirty="0">
              <a:solidFill>
                <a:schemeClr val="tx1"/>
              </a:solidFill>
              <a:latin typeface="Microsoft Sans Serif" pitchFamily="34" charset="0"/>
              <a:cs typeface="Microsoft Sans Serif" pitchFamily="34" charset="0"/>
            </a:endParaRPr>
          </a:p>
          <a:p>
            <a:r>
              <a:rPr lang="en-US" dirty="0">
                <a:solidFill>
                  <a:schemeClr val="tx1"/>
                </a:solidFill>
                <a:latin typeface="Microsoft Sans Serif" pitchFamily="34" charset="0"/>
                <a:cs typeface="Microsoft Sans Serif" pitchFamily="34" charset="0"/>
              </a:rPr>
              <a:t>Do multiple files comprise the data file </a:t>
            </a:r>
            <a:r>
              <a:rPr lang="en-US" dirty="0" smtClean="0">
                <a:solidFill>
                  <a:schemeClr val="tx1"/>
                </a:solidFill>
                <a:latin typeface="Microsoft Sans Serif" pitchFamily="34" charset="0"/>
                <a:cs typeface="Microsoft Sans Serif" pitchFamily="34" charset="0"/>
              </a:rPr>
              <a:t>structure?  If </a:t>
            </a:r>
            <a:r>
              <a:rPr lang="en-US" dirty="0">
                <a:solidFill>
                  <a:schemeClr val="tx1"/>
                </a:solidFill>
                <a:latin typeface="Microsoft Sans Serif" pitchFamily="34" charset="0"/>
                <a:cs typeface="Microsoft Sans Serif" pitchFamily="34" charset="0"/>
              </a:rPr>
              <a:t>so, that should be specified in the </a:t>
            </a:r>
            <a:r>
              <a:rPr lang="en-US" dirty="0" smtClean="0">
                <a:solidFill>
                  <a:schemeClr val="tx1"/>
                </a:solidFill>
                <a:latin typeface="Microsoft Sans Serif" pitchFamily="34" charset="0"/>
                <a:cs typeface="Microsoft Sans Serif" pitchFamily="34" charset="0"/>
              </a:rPr>
              <a:t>metadata…</a:t>
            </a:r>
          </a:p>
          <a:p>
            <a:endParaRPr lang="en-US" dirty="0">
              <a:solidFill>
                <a:schemeClr val="tx1"/>
              </a:solidFill>
              <a:latin typeface="Microsoft Sans Serif" pitchFamily="34" charset="0"/>
              <a:cs typeface="Microsoft Sans Serif" pitchFamily="34" charset="0"/>
            </a:endParaRPr>
          </a:p>
          <a:p>
            <a:r>
              <a:rPr lang="en-US" dirty="0">
                <a:solidFill>
                  <a:schemeClr val="tx1"/>
                </a:solidFill>
                <a:latin typeface="Microsoft Sans Serif" pitchFamily="34" charset="0"/>
                <a:cs typeface="Microsoft Sans Serif" pitchFamily="34" charset="0"/>
              </a:rPr>
              <a:t>When choosing a file format, </a:t>
            </a:r>
            <a:r>
              <a:rPr lang="en-US" dirty="0" smtClean="0">
                <a:solidFill>
                  <a:schemeClr val="tx1"/>
                </a:solidFill>
                <a:latin typeface="Microsoft Sans Serif" pitchFamily="34" charset="0"/>
                <a:cs typeface="Microsoft Sans Serif" pitchFamily="34" charset="0"/>
              </a:rPr>
              <a:t>select </a:t>
            </a:r>
            <a:r>
              <a:rPr lang="en-US" dirty="0">
                <a:solidFill>
                  <a:schemeClr val="tx1"/>
                </a:solidFill>
                <a:latin typeface="Microsoft Sans Serif" pitchFamily="34" charset="0"/>
                <a:cs typeface="Microsoft Sans Serif" pitchFamily="34" charset="0"/>
              </a:rPr>
              <a:t>a consistent format that can be read well into the future and is independent of changes in applications.</a:t>
            </a:r>
          </a:p>
          <a:p>
            <a:endParaRPr lang="en-US" dirty="0">
              <a:solidFill>
                <a:schemeClr val="tx1"/>
              </a:solidFill>
              <a:latin typeface="Microsoft Sans Serif" pitchFamily="34" charset="0"/>
              <a:cs typeface="Microsoft Sans Serif" pitchFamily="34" charset="0"/>
            </a:endParaRPr>
          </a:p>
          <a:p>
            <a:r>
              <a:rPr lang="en-US" dirty="0" smtClean="0">
                <a:solidFill>
                  <a:schemeClr val="tx1"/>
                </a:solidFill>
                <a:latin typeface="Microsoft Sans Serif" pitchFamily="34" charset="0"/>
                <a:cs typeface="Microsoft Sans Serif" pitchFamily="34" charset="0"/>
              </a:rPr>
              <a:t>Non-proprietary</a:t>
            </a:r>
            <a:r>
              <a:rPr lang="en-US" dirty="0">
                <a:solidFill>
                  <a:schemeClr val="tx1"/>
                </a:solidFill>
                <a:latin typeface="Microsoft Sans Serif" pitchFamily="34" charset="0"/>
                <a:cs typeface="Microsoft Sans Serif" pitchFamily="34" charset="0"/>
              </a:rPr>
              <a:t>: Open, documented </a:t>
            </a:r>
            <a:r>
              <a:rPr lang="en-US" dirty="0" smtClean="0">
                <a:solidFill>
                  <a:schemeClr val="tx1"/>
                </a:solidFill>
                <a:latin typeface="Microsoft Sans Serif" pitchFamily="34" charset="0"/>
                <a:cs typeface="Microsoft Sans Serif" pitchFamily="34" charset="0"/>
              </a:rPr>
              <a:t>standard, Unencrypted, Uncompressed, ASCII </a:t>
            </a:r>
            <a:r>
              <a:rPr lang="en-US" dirty="0">
                <a:solidFill>
                  <a:schemeClr val="tx1"/>
                </a:solidFill>
                <a:latin typeface="Microsoft Sans Serif" pitchFamily="34" charset="0"/>
                <a:cs typeface="Microsoft Sans Serif" pitchFamily="34" charset="0"/>
              </a:rPr>
              <a:t>formatted files will be readable into the </a:t>
            </a:r>
            <a:r>
              <a:rPr lang="en-US" dirty="0" smtClean="0">
                <a:solidFill>
                  <a:schemeClr val="tx1"/>
                </a:solidFill>
                <a:latin typeface="Microsoft Sans Serif" pitchFamily="34" charset="0"/>
                <a:cs typeface="Microsoft Sans Serif" pitchFamily="34" charset="0"/>
              </a:rPr>
              <a:t>future.</a:t>
            </a:r>
            <a:endParaRPr lang="en-US" dirty="0">
              <a:solidFill>
                <a:schemeClr val="tx1"/>
              </a:solidFill>
              <a:latin typeface="Microsoft Sans Serif" pitchFamily="34" charset="0"/>
              <a:cs typeface="Microsoft Sans Serif" pitchFamily="34" charset="0"/>
            </a:endParaRPr>
          </a:p>
        </p:txBody>
      </p:sp>
      <p:sp>
        <p:nvSpPr>
          <p:cNvPr id="4" name="Footer Placeholder 3"/>
          <p:cNvSpPr>
            <a:spLocks noGrp="1"/>
          </p:cNvSpPr>
          <p:nvPr>
            <p:ph type="ftr" sz="quarter" idx="11"/>
          </p:nvPr>
        </p:nvSpPr>
        <p:spPr/>
        <p:txBody>
          <a:bodyPr/>
          <a:lstStyle/>
          <a:p>
            <a:r>
              <a:rPr lang="en-US" smtClean="0"/>
              <a:t>Module 1: Overview of Research Data Management</a:t>
            </a:r>
            <a:endParaRPr lang="en-US"/>
          </a:p>
        </p:txBody>
      </p:sp>
    </p:spTree>
    <p:extLst>
      <p:ext uri="{BB962C8B-B14F-4D97-AF65-F5344CB8AC3E}">
        <p14:creationId xmlns:p14="http://schemas.microsoft.com/office/powerpoint/2010/main" val="32866515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1143000"/>
          </a:xfrm>
        </p:spPr>
        <p:txBody>
          <a:bodyPr/>
          <a:lstStyle/>
          <a:p>
            <a:r>
              <a:rPr lang="en-US" dirty="0" smtClean="0"/>
              <a:t>Applying Best Practices</a:t>
            </a:r>
            <a:endParaRPr lang="en-US" dirty="0"/>
          </a:p>
        </p:txBody>
      </p:sp>
      <p:sp>
        <p:nvSpPr>
          <p:cNvPr id="3" name="Content Placeholder 2"/>
          <p:cNvSpPr>
            <a:spLocks noGrp="1"/>
          </p:cNvSpPr>
          <p:nvPr>
            <p:ph idx="1"/>
          </p:nvPr>
        </p:nvSpPr>
        <p:spPr>
          <a:xfrm>
            <a:off x="457200" y="1524000"/>
            <a:ext cx="8229600" cy="4602163"/>
          </a:xfrm>
        </p:spPr>
        <p:txBody>
          <a:bodyPr>
            <a:normAutofit fontScale="85000" lnSpcReduction="20000"/>
          </a:bodyPr>
          <a:lstStyle/>
          <a:p>
            <a:r>
              <a:rPr lang="en-US" dirty="0" smtClean="0">
                <a:solidFill>
                  <a:schemeClr val="tx1"/>
                </a:solidFill>
                <a:latin typeface="Microsoft Sans Serif" panose="020B0604020202020204" pitchFamily="34" charset="0"/>
                <a:cs typeface="Microsoft Sans Serif" panose="020B0604020202020204" pitchFamily="34" charset="0"/>
              </a:rPr>
              <a:t>Librarians can help you to appraise your data and plan for the long-term preservation of your research data.  This includes:</a:t>
            </a:r>
          </a:p>
          <a:p>
            <a:endParaRPr lang="en-US" dirty="0" smtClean="0">
              <a:solidFill>
                <a:schemeClr val="tx1"/>
              </a:solidFill>
              <a:latin typeface="Microsoft Sans Serif" panose="020B0604020202020204" pitchFamily="34" charset="0"/>
              <a:cs typeface="Microsoft Sans Serif" panose="020B0604020202020204" pitchFamily="34" charset="0"/>
            </a:endParaRPr>
          </a:p>
          <a:p>
            <a:pPr lvl="1"/>
            <a:r>
              <a:rPr lang="en-US" sz="2600" dirty="0" smtClean="0">
                <a:solidFill>
                  <a:schemeClr val="tx1"/>
                </a:solidFill>
                <a:latin typeface="Microsoft Sans Serif" panose="020B0604020202020204" pitchFamily="34" charset="0"/>
                <a:cs typeface="Microsoft Sans Serif" panose="020B0604020202020204" pitchFamily="34" charset="0"/>
              </a:rPr>
              <a:t>Creating a </a:t>
            </a:r>
            <a:r>
              <a:rPr lang="en-US" sz="2600" dirty="0" err="1" smtClean="0">
                <a:solidFill>
                  <a:schemeClr val="tx1"/>
                </a:solidFill>
                <a:latin typeface="Microsoft Sans Serif" panose="020B0604020202020204" pitchFamily="34" charset="0"/>
                <a:cs typeface="Microsoft Sans Serif" panose="020B0604020202020204" pitchFamily="34" charset="0"/>
              </a:rPr>
              <a:t>doi</a:t>
            </a:r>
            <a:r>
              <a:rPr lang="en-US" sz="2600" dirty="0" smtClean="0">
                <a:solidFill>
                  <a:schemeClr val="tx1"/>
                </a:solidFill>
                <a:latin typeface="Microsoft Sans Serif" panose="020B0604020202020204" pitchFamily="34" charset="0"/>
                <a:cs typeface="Microsoft Sans Serif" panose="020B0604020202020204" pitchFamily="34" charset="0"/>
              </a:rPr>
              <a:t> and persistent id for maximizing discoverability of your data and measuring its citation impact</a:t>
            </a:r>
          </a:p>
          <a:p>
            <a:pPr lvl="1"/>
            <a:endParaRPr lang="en-US" sz="2600" dirty="0" smtClean="0">
              <a:solidFill>
                <a:schemeClr val="tx1"/>
              </a:solidFill>
              <a:latin typeface="Microsoft Sans Serif" panose="020B0604020202020204" pitchFamily="34" charset="0"/>
              <a:cs typeface="Microsoft Sans Serif" panose="020B0604020202020204" pitchFamily="34" charset="0"/>
            </a:endParaRPr>
          </a:p>
          <a:p>
            <a:pPr lvl="1"/>
            <a:r>
              <a:rPr lang="en-US" sz="2600" dirty="0" smtClean="0">
                <a:solidFill>
                  <a:schemeClr val="tx1"/>
                </a:solidFill>
                <a:latin typeface="Microsoft Sans Serif" panose="020B0604020202020204" pitchFamily="34" charset="0"/>
                <a:cs typeface="Microsoft Sans Serif" panose="020B0604020202020204" pitchFamily="34" charset="0"/>
              </a:rPr>
              <a:t>Locating file formats suitable for long-term preservation</a:t>
            </a:r>
          </a:p>
          <a:p>
            <a:pPr lvl="1"/>
            <a:endParaRPr lang="en-US" sz="2600" dirty="0" smtClean="0">
              <a:solidFill>
                <a:schemeClr val="tx1"/>
              </a:solidFill>
              <a:latin typeface="Microsoft Sans Serif" panose="020B0604020202020204" pitchFamily="34" charset="0"/>
              <a:cs typeface="Microsoft Sans Serif" panose="020B0604020202020204" pitchFamily="34" charset="0"/>
            </a:endParaRPr>
          </a:p>
          <a:p>
            <a:pPr lvl="1"/>
            <a:r>
              <a:rPr lang="en-US" sz="2600" dirty="0" smtClean="0">
                <a:solidFill>
                  <a:schemeClr val="tx1"/>
                </a:solidFill>
                <a:latin typeface="Microsoft Sans Serif" panose="020B0604020202020204" pitchFamily="34" charset="0"/>
                <a:cs typeface="Microsoft Sans Serif" panose="020B0604020202020204" pitchFamily="34" charset="0"/>
              </a:rPr>
              <a:t>Locating and submitting data to a suitable data repository</a:t>
            </a:r>
          </a:p>
          <a:p>
            <a:pPr lvl="1"/>
            <a:endParaRPr lang="en-US" sz="2600" dirty="0" smtClean="0">
              <a:solidFill>
                <a:schemeClr val="tx1"/>
              </a:solidFill>
              <a:latin typeface="Microsoft Sans Serif" panose="020B0604020202020204" pitchFamily="34" charset="0"/>
              <a:cs typeface="Microsoft Sans Serif" panose="020B0604020202020204" pitchFamily="34" charset="0"/>
            </a:endParaRPr>
          </a:p>
          <a:p>
            <a:pPr lvl="1"/>
            <a:r>
              <a:rPr lang="en-US" sz="2600" dirty="0" smtClean="0">
                <a:solidFill>
                  <a:schemeClr val="tx1"/>
                </a:solidFill>
                <a:latin typeface="Microsoft Sans Serif" panose="020B0604020202020204" pitchFamily="34" charset="0"/>
                <a:cs typeface="Microsoft Sans Serif" panose="020B0604020202020204" pitchFamily="34" charset="0"/>
              </a:rPr>
              <a:t>Choosing metadata standards for increased discoverability</a:t>
            </a:r>
          </a:p>
          <a:p>
            <a:pPr lvl="1"/>
            <a:endParaRPr lang="en-US" sz="2600" dirty="0" smtClean="0">
              <a:solidFill>
                <a:schemeClr val="tx1"/>
              </a:solidFill>
              <a:latin typeface="Microsoft Sans Serif" panose="020B0604020202020204" pitchFamily="34" charset="0"/>
              <a:cs typeface="Microsoft Sans Serif" panose="020B0604020202020204" pitchFamily="34" charset="0"/>
            </a:endParaRPr>
          </a:p>
          <a:p>
            <a:pPr lvl="1"/>
            <a:r>
              <a:rPr lang="en-US" sz="2600" dirty="0" smtClean="0">
                <a:solidFill>
                  <a:schemeClr val="tx1"/>
                </a:solidFill>
                <a:latin typeface="Microsoft Sans Serif" panose="020B0604020202020204" pitchFamily="34" charset="0"/>
                <a:cs typeface="Microsoft Sans Serif" panose="020B0604020202020204" pitchFamily="34" charset="0"/>
              </a:rPr>
              <a:t>Help with publishing and sharing your data</a:t>
            </a:r>
            <a:endParaRPr lang="en-US" sz="2600" dirty="0">
              <a:solidFill>
                <a:schemeClr val="tx1"/>
              </a:solidFill>
              <a:latin typeface="Microsoft Sans Serif" panose="020B0604020202020204" pitchFamily="34" charset="0"/>
              <a:cs typeface="Microsoft Sans Serif" panose="020B0604020202020204" pitchFamily="34" charset="0"/>
            </a:endParaRPr>
          </a:p>
        </p:txBody>
      </p:sp>
      <p:sp>
        <p:nvSpPr>
          <p:cNvPr id="4" name="Footer Placeholder 3"/>
          <p:cNvSpPr>
            <a:spLocks noGrp="1"/>
          </p:cNvSpPr>
          <p:nvPr>
            <p:ph type="ftr" sz="quarter" idx="11"/>
          </p:nvPr>
        </p:nvSpPr>
        <p:spPr/>
        <p:txBody>
          <a:bodyPr/>
          <a:lstStyle/>
          <a:p>
            <a:r>
              <a:rPr lang="en-US" smtClean="0"/>
              <a:t>Module 1: Overview of Research Data Management</a:t>
            </a:r>
            <a:endParaRPr lang="en-US"/>
          </a:p>
        </p:txBody>
      </p:sp>
    </p:spTree>
    <p:extLst>
      <p:ext uri="{BB962C8B-B14F-4D97-AF65-F5344CB8AC3E}">
        <p14:creationId xmlns:p14="http://schemas.microsoft.com/office/powerpoint/2010/main" val="31167420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For More Information:</a:t>
            </a:r>
            <a:endParaRPr lang="en-US" dirty="0"/>
          </a:p>
        </p:txBody>
      </p:sp>
      <p:sp>
        <p:nvSpPr>
          <p:cNvPr id="3" name="Content Placeholder 2"/>
          <p:cNvSpPr>
            <a:spLocks noGrp="1"/>
          </p:cNvSpPr>
          <p:nvPr>
            <p:ph idx="1"/>
          </p:nvPr>
        </p:nvSpPr>
        <p:spPr>
          <a:xfrm>
            <a:off x="457200" y="1371600"/>
            <a:ext cx="8305800" cy="5105400"/>
          </a:xfrm>
        </p:spPr>
        <p:txBody>
          <a:bodyPr>
            <a:normAutofit fontScale="92500" lnSpcReduction="20000"/>
          </a:bodyPr>
          <a:lstStyle/>
          <a:p>
            <a:pPr marL="0" indent="0">
              <a:buNone/>
            </a:pPr>
            <a:r>
              <a:rPr lang="en-US" dirty="0" smtClean="0">
                <a:solidFill>
                  <a:schemeClr val="tx1"/>
                </a:solidFill>
                <a:latin typeface="Microsoft Sans Serif" pitchFamily="34" charset="0"/>
                <a:cs typeface="Microsoft Sans Serif" pitchFamily="34" charset="0"/>
              </a:rPr>
              <a:t>For storage and backup solutions please send a request to Ian Roy’s research </a:t>
            </a:r>
            <a:r>
              <a:rPr lang="en-US" dirty="0" smtClean="0">
                <a:solidFill>
                  <a:schemeClr val="tx1"/>
                </a:solidFill>
                <a:latin typeface="Microsoft Sans Serif" pitchFamily="34" charset="0"/>
                <a:cs typeface="Microsoft Sans Serif" pitchFamily="34" charset="0"/>
              </a:rPr>
              <a:t>technology </a:t>
            </a:r>
            <a:r>
              <a:rPr lang="en-US" dirty="0" smtClean="0">
                <a:solidFill>
                  <a:schemeClr val="tx1"/>
                </a:solidFill>
                <a:latin typeface="Microsoft Sans Serif" pitchFamily="34" charset="0"/>
                <a:cs typeface="Microsoft Sans Serif" pitchFamily="34" charset="0"/>
              </a:rPr>
              <a:t>support team at </a:t>
            </a:r>
            <a:r>
              <a:rPr lang="en-US" dirty="0" smtClean="0">
                <a:solidFill>
                  <a:schemeClr val="tx1"/>
                </a:solidFill>
                <a:latin typeface="Microsoft Sans Serif" pitchFamily="34" charset="0"/>
                <a:cs typeface="Microsoft Sans Serif" pitchFamily="34" charset="0"/>
                <a:hlinkClick r:id="rId3"/>
              </a:rPr>
              <a:t>researchtechnology@brandeis.edu</a:t>
            </a:r>
            <a:endParaRPr lang="en-US" dirty="0" smtClean="0">
              <a:solidFill>
                <a:schemeClr val="tx1"/>
              </a:solidFill>
              <a:latin typeface="Microsoft Sans Serif" pitchFamily="34" charset="0"/>
              <a:cs typeface="Microsoft Sans Serif" pitchFamily="34" charset="0"/>
            </a:endParaRPr>
          </a:p>
          <a:p>
            <a:pPr marL="0" indent="0">
              <a:buNone/>
            </a:pPr>
            <a:endParaRPr lang="en-US" dirty="0">
              <a:solidFill>
                <a:schemeClr val="tx1"/>
              </a:solidFill>
              <a:latin typeface="Microsoft Sans Serif" pitchFamily="34" charset="0"/>
              <a:cs typeface="Microsoft Sans Serif" pitchFamily="34" charset="0"/>
            </a:endParaRPr>
          </a:p>
          <a:p>
            <a:pPr marL="0" indent="0">
              <a:buNone/>
            </a:pPr>
            <a:r>
              <a:rPr lang="en-US" dirty="0" smtClean="0">
                <a:solidFill>
                  <a:schemeClr val="tx1"/>
                </a:solidFill>
                <a:latin typeface="Microsoft Sans Serif" pitchFamily="34" charset="0"/>
                <a:cs typeface="Microsoft Sans Serif" pitchFamily="34" charset="0"/>
              </a:rPr>
              <a:t>For security concerns, particularly for HIPAA and other personal data please consult Mike Corn’s campus security group at </a:t>
            </a:r>
            <a:r>
              <a:rPr lang="en-US" dirty="0" smtClean="0">
                <a:solidFill>
                  <a:schemeClr val="tx1"/>
                </a:solidFill>
                <a:latin typeface="Microsoft Sans Serif" pitchFamily="34" charset="0"/>
                <a:cs typeface="Microsoft Sans Serif" pitchFamily="34" charset="0"/>
                <a:hlinkClick r:id="rId4"/>
              </a:rPr>
              <a:t>security@brandeis.edu</a:t>
            </a:r>
            <a:endParaRPr lang="en-US" dirty="0" smtClean="0">
              <a:solidFill>
                <a:schemeClr val="tx1"/>
              </a:solidFill>
              <a:latin typeface="Microsoft Sans Serif" pitchFamily="34" charset="0"/>
              <a:cs typeface="Microsoft Sans Serif" pitchFamily="34" charset="0"/>
            </a:endParaRPr>
          </a:p>
          <a:p>
            <a:pPr marL="0" indent="0">
              <a:buNone/>
            </a:pPr>
            <a:endParaRPr lang="en-US" dirty="0">
              <a:solidFill>
                <a:schemeClr val="tx1"/>
              </a:solidFill>
              <a:latin typeface="Microsoft Sans Serif" pitchFamily="34" charset="0"/>
              <a:cs typeface="Microsoft Sans Serif" pitchFamily="34" charset="0"/>
            </a:endParaRPr>
          </a:p>
          <a:p>
            <a:pPr marL="0" indent="0">
              <a:buNone/>
            </a:pPr>
            <a:r>
              <a:rPr lang="en-US" dirty="0" smtClean="0">
                <a:solidFill>
                  <a:schemeClr val="tx1"/>
                </a:solidFill>
                <a:latin typeface="Microsoft Sans Serif" pitchFamily="34" charset="0"/>
                <a:cs typeface="Microsoft Sans Serif" pitchFamily="34" charset="0"/>
              </a:rPr>
              <a:t>For retention requirements and file destruction best practices, </a:t>
            </a:r>
            <a:r>
              <a:rPr lang="en-US" dirty="0">
                <a:solidFill>
                  <a:schemeClr val="tx1"/>
                </a:solidFill>
                <a:latin typeface="Microsoft Sans Serif" pitchFamily="34" charset="0"/>
                <a:cs typeface="Microsoft Sans Serif" pitchFamily="34" charset="0"/>
              </a:rPr>
              <a:t>please consult </a:t>
            </a:r>
            <a:r>
              <a:rPr lang="en-US" dirty="0" smtClean="0">
                <a:solidFill>
                  <a:schemeClr val="tx1"/>
                </a:solidFill>
                <a:latin typeface="Microsoft Sans Serif" pitchFamily="34" charset="0"/>
                <a:cs typeface="Microsoft Sans Serif" pitchFamily="34" charset="0"/>
              </a:rPr>
              <a:t>the University </a:t>
            </a:r>
            <a:r>
              <a:rPr lang="en-US" dirty="0">
                <a:solidFill>
                  <a:schemeClr val="tx1"/>
                </a:solidFill>
                <a:latin typeface="Microsoft Sans Serif" pitchFamily="34" charset="0"/>
                <a:cs typeface="Microsoft Sans Serif" pitchFamily="34" charset="0"/>
              </a:rPr>
              <a:t>Records Manager, George </a:t>
            </a:r>
            <a:r>
              <a:rPr lang="en-US" dirty="0" err="1">
                <a:solidFill>
                  <a:schemeClr val="tx1"/>
                </a:solidFill>
                <a:latin typeface="Microsoft Sans Serif" pitchFamily="34" charset="0"/>
                <a:cs typeface="Microsoft Sans Serif" pitchFamily="34" charset="0"/>
              </a:rPr>
              <a:t>Despres</a:t>
            </a:r>
            <a:r>
              <a:rPr lang="en-US" dirty="0">
                <a:solidFill>
                  <a:schemeClr val="tx1"/>
                </a:solidFill>
                <a:latin typeface="Microsoft Sans Serif" pitchFamily="34" charset="0"/>
                <a:cs typeface="Microsoft Sans Serif" pitchFamily="34" charset="0"/>
              </a:rPr>
              <a:t>: </a:t>
            </a:r>
            <a:r>
              <a:rPr lang="en-US" dirty="0">
                <a:solidFill>
                  <a:schemeClr val="tx1"/>
                </a:solidFill>
                <a:latin typeface="Microsoft Sans Serif" pitchFamily="34" charset="0"/>
                <a:cs typeface="Microsoft Sans Serif" pitchFamily="34" charset="0"/>
                <a:hlinkClick r:id="rId5"/>
              </a:rPr>
              <a:t>records@brandeis.edu</a:t>
            </a:r>
            <a:r>
              <a:rPr lang="en-US" dirty="0">
                <a:solidFill>
                  <a:schemeClr val="tx1"/>
                </a:solidFill>
                <a:latin typeface="Microsoft Sans Serif" pitchFamily="34" charset="0"/>
                <a:cs typeface="Microsoft Sans Serif" pitchFamily="34" charset="0"/>
              </a:rPr>
              <a:t> </a:t>
            </a:r>
            <a:endParaRPr lang="en-US" dirty="0" smtClean="0">
              <a:solidFill>
                <a:schemeClr val="tx1"/>
              </a:solidFill>
              <a:latin typeface="Microsoft Sans Serif" pitchFamily="34" charset="0"/>
              <a:cs typeface="Microsoft Sans Serif" pitchFamily="34" charset="0"/>
            </a:endParaRPr>
          </a:p>
          <a:p>
            <a:pPr marL="0" indent="0">
              <a:buNone/>
            </a:pPr>
            <a:endParaRPr lang="en-US" dirty="0" smtClean="0">
              <a:solidFill>
                <a:schemeClr val="tx1"/>
              </a:solidFill>
              <a:latin typeface="Microsoft Sans Serif" pitchFamily="34" charset="0"/>
              <a:cs typeface="Microsoft Sans Serif" pitchFamily="34" charset="0"/>
            </a:endParaRPr>
          </a:p>
          <a:p>
            <a:pPr marL="0" indent="0">
              <a:buNone/>
            </a:pPr>
            <a:r>
              <a:rPr lang="en-US" dirty="0" smtClean="0">
                <a:solidFill>
                  <a:schemeClr val="tx1"/>
                </a:solidFill>
                <a:latin typeface="Microsoft Sans Serif" pitchFamily="34" charset="0"/>
                <a:cs typeface="Microsoft Sans Serif" pitchFamily="34" charset="0"/>
              </a:rPr>
              <a:t>For help drawing up a DMP, setting up file management workflows, identifying more stable file formats, more complete metadata descriptions, appropriate data repositories </a:t>
            </a:r>
            <a:r>
              <a:rPr lang="en-US" i="1" dirty="0" smtClean="0">
                <a:solidFill>
                  <a:schemeClr val="tx1"/>
                </a:solidFill>
                <a:latin typeface="Microsoft Sans Serif" pitchFamily="34" charset="0"/>
                <a:cs typeface="Microsoft Sans Serif" pitchFamily="34" charset="0"/>
              </a:rPr>
              <a:t>and more</a:t>
            </a:r>
            <a:r>
              <a:rPr lang="en-US" dirty="0" smtClean="0">
                <a:solidFill>
                  <a:schemeClr val="tx1"/>
                </a:solidFill>
                <a:latin typeface="Microsoft Sans Serif" pitchFamily="34" charset="0"/>
                <a:cs typeface="Microsoft Sans Serif" pitchFamily="34" charset="0"/>
              </a:rPr>
              <a:t>, please contact your </a:t>
            </a:r>
            <a:r>
              <a:rPr lang="en-US" dirty="0" smtClean="0">
                <a:solidFill>
                  <a:schemeClr val="tx1"/>
                </a:solidFill>
                <a:latin typeface="Microsoft Sans Serif" pitchFamily="34" charset="0"/>
                <a:cs typeface="Microsoft Sans Serif" pitchFamily="34" charset="0"/>
                <a:hlinkClick r:id="rId6"/>
              </a:rPr>
              <a:t>subject librarian</a:t>
            </a:r>
            <a:r>
              <a:rPr lang="en-US" dirty="0" smtClean="0">
                <a:solidFill>
                  <a:schemeClr val="tx1"/>
                </a:solidFill>
                <a:latin typeface="Microsoft Sans Serif" pitchFamily="34" charset="0"/>
                <a:cs typeface="Microsoft Sans Serif" pitchFamily="34" charset="0"/>
              </a:rPr>
              <a:t>.</a:t>
            </a:r>
            <a:endParaRPr lang="en-US" dirty="0">
              <a:solidFill>
                <a:schemeClr val="tx1"/>
              </a:solidFill>
              <a:latin typeface="Microsoft Sans Serif" pitchFamily="34" charset="0"/>
              <a:cs typeface="Microsoft Sans Serif" pitchFamily="34" charset="0"/>
            </a:endParaRPr>
          </a:p>
          <a:p>
            <a:pPr marL="0" indent="0">
              <a:buNone/>
            </a:pPr>
            <a:endParaRPr lang="en-US" dirty="0">
              <a:solidFill>
                <a:schemeClr val="tx1"/>
              </a:solidFill>
              <a:latin typeface="Microsoft Sans Serif" pitchFamily="34" charset="0"/>
              <a:cs typeface="Microsoft Sans Serif" pitchFamily="34" charset="0"/>
            </a:endParaRPr>
          </a:p>
        </p:txBody>
      </p:sp>
      <p:sp>
        <p:nvSpPr>
          <p:cNvPr id="4" name="Footer Placeholder 3"/>
          <p:cNvSpPr>
            <a:spLocks noGrp="1"/>
          </p:cNvSpPr>
          <p:nvPr>
            <p:ph type="ftr" sz="quarter" idx="11"/>
          </p:nvPr>
        </p:nvSpPr>
        <p:spPr/>
        <p:txBody>
          <a:bodyPr/>
          <a:lstStyle/>
          <a:p>
            <a:r>
              <a:rPr lang="en-US" smtClean="0"/>
              <a:t>Module 1: Overview of Research Data Management</a:t>
            </a:r>
            <a:endParaRPr lang="en-US"/>
          </a:p>
        </p:txBody>
      </p:sp>
    </p:spTree>
    <p:extLst>
      <p:ext uri="{BB962C8B-B14F-4D97-AF65-F5344CB8AC3E}">
        <p14:creationId xmlns:p14="http://schemas.microsoft.com/office/powerpoint/2010/main" val="12430342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Works Cited</a:t>
            </a:r>
            <a:endParaRPr lang="en-US" dirty="0"/>
          </a:p>
        </p:txBody>
      </p:sp>
      <p:sp>
        <p:nvSpPr>
          <p:cNvPr id="3" name="Content Placeholder 2"/>
          <p:cNvSpPr>
            <a:spLocks noGrp="1"/>
          </p:cNvSpPr>
          <p:nvPr>
            <p:ph idx="1"/>
          </p:nvPr>
        </p:nvSpPr>
        <p:spPr>
          <a:xfrm>
            <a:off x="457200" y="1295400"/>
            <a:ext cx="8229600" cy="5105400"/>
          </a:xfrm>
        </p:spPr>
        <p:txBody>
          <a:bodyPr>
            <a:normAutofit/>
          </a:bodyPr>
          <a:lstStyle/>
          <a:p>
            <a:pPr marL="0" indent="0" fontAlgn="base">
              <a:buNone/>
            </a:pPr>
            <a:endParaRPr lang="en-US" sz="1800" dirty="0" smtClean="0"/>
          </a:p>
          <a:p>
            <a:pPr marL="0" indent="0" fontAlgn="base">
              <a:buNone/>
            </a:pPr>
            <a:r>
              <a:rPr lang="en-US" sz="1800" dirty="0" err="1" smtClean="0">
                <a:latin typeface="Microsoft Sans Serif" pitchFamily="34" charset="0"/>
                <a:cs typeface="Microsoft Sans Serif" pitchFamily="34" charset="0"/>
              </a:rPr>
              <a:t>DataONE</a:t>
            </a:r>
            <a:r>
              <a:rPr lang="en-US" sz="1800" dirty="0">
                <a:latin typeface="Microsoft Sans Serif" pitchFamily="34" charset="0"/>
                <a:cs typeface="Microsoft Sans Serif" pitchFamily="34" charset="0"/>
              </a:rPr>
              <a:t>. 2013. “Best Practices for Data Management.”</a:t>
            </a:r>
          </a:p>
          <a:p>
            <a:pPr marL="0" indent="0">
              <a:buNone/>
            </a:pPr>
            <a:r>
              <a:rPr lang="en-US" sz="1800" dirty="0">
                <a:latin typeface="Microsoft Sans Serif" pitchFamily="34" charset="0"/>
                <a:cs typeface="Microsoft Sans Serif" pitchFamily="34" charset="0"/>
              </a:rPr>
              <a:t>http://</a:t>
            </a:r>
            <a:r>
              <a:rPr lang="en-US" sz="1800" dirty="0" smtClean="0">
                <a:latin typeface="Microsoft Sans Serif" pitchFamily="34" charset="0"/>
                <a:cs typeface="Microsoft Sans Serif" pitchFamily="34" charset="0"/>
              </a:rPr>
              <a:t>www.dataone.org/best-practices.</a:t>
            </a:r>
            <a:endParaRPr lang="en-US" sz="1800" dirty="0">
              <a:latin typeface="Microsoft Sans Serif" pitchFamily="34" charset="0"/>
              <a:cs typeface="Microsoft Sans Serif" pitchFamily="34" charset="0"/>
            </a:endParaRPr>
          </a:p>
          <a:p>
            <a:pPr marL="0" indent="0" fontAlgn="base">
              <a:buNone/>
            </a:pPr>
            <a:endParaRPr lang="en-US" sz="1800" dirty="0" smtClean="0">
              <a:latin typeface="Microsoft Sans Serif" pitchFamily="34" charset="0"/>
              <a:cs typeface="Microsoft Sans Serif" pitchFamily="34" charset="0"/>
            </a:endParaRPr>
          </a:p>
          <a:p>
            <a:pPr marL="0" indent="0">
              <a:buNone/>
            </a:pPr>
            <a:r>
              <a:rPr lang="en-US" sz="1800" dirty="0">
                <a:latin typeface="Microsoft Sans Serif" pitchFamily="34" charset="0"/>
                <a:cs typeface="Microsoft Sans Serif" pitchFamily="34" charset="0"/>
              </a:rPr>
              <a:t>MIT Libraries. 2013. “Data Management and Publishing.” MIT</a:t>
            </a:r>
          </a:p>
          <a:p>
            <a:pPr marL="0" indent="0">
              <a:buNone/>
            </a:pPr>
            <a:r>
              <a:rPr lang="en-US" sz="1800" dirty="0">
                <a:latin typeface="Microsoft Sans Serif" pitchFamily="34" charset="0"/>
                <a:cs typeface="Microsoft Sans Serif" pitchFamily="34" charset="0"/>
              </a:rPr>
              <a:t>http://</a:t>
            </a:r>
            <a:r>
              <a:rPr lang="en-US" sz="1800" dirty="0" smtClean="0">
                <a:latin typeface="Microsoft Sans Serif" pitchFamily="34" charset="0"/>
                <a:cs typeface="Microsoft Sans Serif" pitchFamily="34" charset="0"/>
              </a:rPr>
              <a:t>libraries.mit.edu/guides/subjects/data-management/index.html.</a:t>
            </a:r>
            <a:endParaRPr lang="en-US" sz="1800" dirty="0">
              <a:latin typeface="Microsoft Sans Serif" pitchFamily="34" charset="0"/>
              <a:cs typeface="Microsoft Sans Serif" pitchFamily="34" charset="0"/>
            </a:endParaRPr>
          </a:p>
          <a:p>
            <a:pPr marL="0" indent="0" fontAlgn="base">
              <a:buNone/>
            </a:pPr>
            <a:endParaRPr lang="en-US" sz="1800" dirty="0" smtClean="0">
              <a:latin typeface="Microsoft Sans Serif" pitchFamily="34" charset="0"/>
              <a:cs typeface="Microsoft Sans Serif" pitchFamily="34" charset="0"/>
            </a:endParaRPr>
          </a:p>
          <a:p>
            <a:pPr marL="0" indent="0" fontAlgn="base">
              <a:buNone/>
            </a:pPr>
            <a:r>
              <a:rPr lang="en-US" sz="1800" dirty="0" smtClean="0">
                <a:latin typeface="Microsoft Sans Serif" pitchFamily="34" charset="0"/>
                <a:cs typeface="Microsoft Sans Serif" pitchFamily="34" charset="0"/>
              </a:rPr>
              <a:t>Office of Research Integrity. 2013. “Data Management.” United States Department of Health and Human Services. United States Federal Government. </a:t>
            </a:r>
          </a:p>
          <a:p>
            <a:pPr marL="0" indent="0" fontAlgn="base">
              <a:buNone/>
            </a:pPr>
            <a:r>
              <a:rPr lang="en-US" sz="1800" dirty="0">
                <a:latin typeface="Microsoft Sans Serif" pitchFamily="34" charset="0"/>
                <a:cs typeface="Microsoft Sans Serif" pitchFamily="34" charset="0"/>
              </a:rPr>
              <a:t>http://</a:t>
            </a:r>
            <a:r>
              <a:rPr lang="en-US" sz="1800" dirty="0" smtClean="0">
                <a:latin typeface="Microsoft Sans Serif" pitchFamily="34" charset="0"/>
                <a:cs typeface="Microsoft Sans Serif" pitchFamily="34" charset="0"/>
              </a:rPr>
              <a:t>ori.hhs.gov/education/products/rcradmin/topics/data/open.shtml.</a:t>
            </a:r>
            <a:endParaRPr lang="en-US" sz="1800" dirty="0">
              <a:latin typeface="Microsoft Sans Serif" pitchFamily="34" charset="0"/>
              <a:cs typeface="Microsoft Sans Serif" pitchFamily="34" charset="0"/>
            </a:endParaRPr>
          </a:p>
          <a:p>
            <a:pPr marL="0" indent="0">
              <a:buNone/>
            </a:pPr>
            <a:endParaRPr lang="en-US" sz="1800" dirty="0" smtClean="0">
              <a:latin typeface="Microsoft Sans Serif" pitchFamily="34" charset="0"/>
              <a:cs typeface="Microsoft Sans Serif" pitchFamily="34" charset="0"/>
            </a:endParaRPr>
          </a:p>
          <a:p>
            <a:pPr marL="0" indent="0">
              <a:buNone/>
            </a:pPr>
            <a:r>
              <a:rPr lang="en-US" sz="1800" dirty="0" smtClean="0">
                <a:latin typeface="Microsoft Sans Serif" pitchFamily="34" charset="0"/>
                <a:cs typeface="Microsoft Sans Serif" pitchFamily="34" charset="0"/>
              </a:rPr>
              <a:t>Special thanks to Jen Ferguson, Richard Moore and Glenn </a:t>
            </a:r>
            <a:r>
              <a:rPr lang="en-US" sz="1800" dirty="0" err="1" smtClean="0">
                <a:latin typeface="Microsoft Sans Serif" pitchFamily="34" charset="0"/>
                <a:cs typeface="Microsoft Sans Serif" pitchFamily="34" charset="0"/>
              </a:rPr>
              <a:t>Gaudette</a:t>
            </a:r>
            <a:r>
              <a:rPr lang="en-US" sz="1800" dirty="0" smtClean="0">
                <a:latin typeface="Microsoft Sans Serif" pitchFamily="34" charset="0"/>
                <a:cs typeface="Microsoft Sans Serif" pitchFamily="34" charset="0"/>
              </a:rPr>
              <a:t> for permission to use their slides.</a:t>
            </a:r>
          </a:p>
        </p:txBody>
      </p:sp>
      <p:sp>
        <p:nvSpPr>
          <p:cNvPr id="4" name="Footer Placeholder 3"/>
          <p:cNvSpPr>
            <a:spLocks noGrp="1"/>
          </p:cNvSpPr>
          <p:nvPr>
            <p:ph type="ftr" sz="quarter" idx="11"/>
          </p:nvPr>
        </p:nvSpPr>
        <p:spPr/>
        <p:txBody>
          <a:bodyPr/>
          <a:lstStyle/>
          <a:p>
            <a:r>
              <a:rPr lang="en-US" smtClean="0"/>
              <a:t>Module 1: Overview of Research Data Management</a:t>
            </a:r>
            <a:endParaRPr lang="en-US"/>
          </a:p>
        </p:txBody>
      </p:sp>
    </p:spTree>
    <p:extLst>
      <p:ext uri="{BB962C8B-B14F-4D97-AF65-F5344CB8AC3E}">
        <p14:creationId xmlns:p14="http://schemas.microsoft.com/office/powerpoint/2010/main" val="29801437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Microsoft Sans Serif" pitchFamily="34" charset="0"/>
              </a:rPr>
              <a:t>Emerging Federal Requirements</a:t>
            </a:r>
            <a:endParaRPr lang="en-US" dirty="0">
              <a:cs typeface="Microsoft Sans Serif" pitchFamily="34" charset="0"/>
            </a:endParaRPr>
          </a:p>
        </p:txBody>
      </p:sp>
      <p:sp>
        <p:nvSpPr>
          <p:cNvPr id="3" name="Content Placeholder 2"/>
          <p:cNvSpPr>
            <a:spLocks noGrp="1"/>
          </p:cNvSpPr>
          <p:nvPr>
            <p:ph idx="1"/>
          </p:nvPr>
        </p:nvSpPr>
        <p:spPr/>
        <p:txBody>
          <a:bodyPr>
            <a:normAutofit/>
          </a:bodyPr>
          <a:lstStyle/>
          <a:p>
            <a:pPr marL="0" indent="0">
              <a:buNone/>
            </a:pPr>
            <a:endParaRPr lang="en-US" dirty="0" smtClean="0">
              <a:latin typeface="Microsoft Sans Serif" pitchFamily="34" charset="0"/>
              <a:cs typeface="Microsoft Sans Serif" pitchFamily="34" charset="0"/>
            </a:endParaRPr>
          </a:p>
          <a:p>
            <a:pPr marL="0" indent="0">
              <a:buNone/>
            </a:pPr>
            <a:r>
              <a:rPr lang="en-US" dirty="0" smtClean="0">
                <a:solidFill>
                  <a:schemeClr val="tx1"/>
                </a:solidFill>
                <a:latin typeface="Microsoft Sans Serif" pitchFamily="34" charset="0"/>
                <a:cs typeface="Microsoft Sans Serif" pitchFamily="34" charset="0"/>
              </a:rPr>
              <a:t>“The Administration is committed to ensuring that…the direct results of federally funded scientific research are made available to and useful for the public, industry, and the scientific community. Such results include peer-reviewed publications and digital data” (</a:t>
            </a:r>
            <a:r>
              <a:rPr lang="en-US" dirty="0" err="1" smtClean="0">
                <a:solidFill>
                  <a:schemeClr val="tx1"/>
                </a:solidFill>
                <a:latin typeface="Microsoft Sans Serif" pitchFamily="34" charset="0"/>
                <a:cs typeface="Microsoft Sans Serif" pitchFamily="34" charset="0"/>
              </a:rPr>
              <a:t>Holdren</a:t>
            </a:r>
            <a:r>
              <a:rPr lang="en-US" dirty="0" smtClean="0">
                <a:solidFill>
                  <a:schemeClr val="tx1"/>
                </a:solidFill>
                <a:latin typeface="Microsoft Sans Serif" pitchFamily="34" charset="0"/>
                <a:cs typeface="Microsoft Sans Serif" pitchFamily="34" charset="0"/>
              </a:rPr>
              <a:t> 2013).</a:t>
            </a:r>
          </a:p>
          <a:p>
            <a:pPr marL="0" indent="0">
              <a:buNone/>
            </a:pPr>
            <a:endParaRPr lang="en-US" dirty="0"/>
          </a:p>
          <a:p>
            <a:pPr marL="0" indent="0">
              <a:buNone/>
            </a:pPr>
            <a:endParaRPr lang="en-US" dirty="0"/>
          </a:p>
          <a:p>
            <a:pPr marL="0" indent="0">
              <a:buNone/>
            </a:pPr>
            <a:endParaRPr lang="en-US" dirty="0" smtClean="0"/>
          </a:p>
          <a:p>
            <a:pPr marL="0" indent="0">
              <a:buNone/>
            </a:pPr>
            <a:endParaRPr lang="en-US" dirty="0"/>
          </a:p>
        </p:txBody>
      </p:sp>
      <p:sp>
        <p:nvSpPr>
          <p:cNvPr id="4" name="Footer Placeholder 3"/>
          <p:cNvSpPr>
            <a:spLocks noGrp="1"/>
          </p:cNvSpPr>
          <p:nvPr>
            <p:ph type="ftr" sz="quarter" idx="11"/>
          </p:nvPr>
        </p:nvSpPr>
        <p:spPr/>
        <p:txBody>
          <a:bodyPr/>
          <a:lstStyle/>
          <a:p>
            <a:r>
              <a:rPr lang="en-US" smtClean="0"/>
              <a:t>Module 1: Overview of Research Data Management</a:t>
            </a:r>
            <a:endParaRPr lang="en-US"/>
          </a:p>
        </p:txBody>
      </p:sp>
    </p:spTree>
    <p:extLst>
      <p:ext uri="{BB962C8B-B14F-4D97-AF65-F5344CB8AC3E}">
        <p14:creationId xmlns:p14="http://schemas.microsoft.com/office/powerpoint/2010/main" val="14692250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90600" y="0"/>
            <a:ext cx="7162799" cy="6299011"/>
          </a:xfrm>
        </p:spPr>
      </p:pic>
      <p:sp>
        <p:nvSpPr>
          <p:cNvPr id="4" name="Footer Placeholder 3"/>
          <p:cNvSpPr>
            <a:spLocks noGrp="1"/>
          </p:cNvSpPr>
          <p:nvPr>
            <p:ph type="ftr" sz="quarter" idx="11"/>
          </p:nvPr>
        </p:nvSpPr>
        <p:spPr/>
        <p:txBody>
          <a:bodyPr/>
          <a:lstStyle/>
          <a:p>
            <a:r>
              <a:rPr lang="en-US" smtClean="0"/>
              <a:t>Module 1: Overview of Research Data Management</a:t>
            </a:r>
            <a:endParaRPr lang="en-US"/>
          </a:p>
        </p:txBody>
      </p:sp>
    </p:spTree>
    <p:extLst>
      <p:ext uri="{BB962C8B-B14F-4D97-AF65-F5344CB8AC3E}">
        <p14:creationId xmlns:p14="http://schemas.microsoft.com/office/powerpoint/2010/main" val="13434107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4800" y="0"/>
            <a:ext cx="8534400" cy="6309532"/>
          </a:xfrm>
        </p:spPr>
      </p:pic>
      <p:sp>
        <p:nvSpPr>
          <p:cNvPr id="2" name="Footer Placeholder 1"/>
          <p:cNvSpPr>
            <a:spLocks noGrp="1"/>
          </p:cNvSpPr>
          <p:nvPr>
            <p:ph type="ftr" sz="quarter" idx="11"/>
          </p:nvPr>
        </p:nvSpPr>
        <p:spPr/>
        <p:txBody>
          <a:bodyPr/>
          <a:lstStyle/>
          <a:p>
            <a:r>
              <a:rPr lang="en-US" smtClean="0"/>
              <a:t>Module 1: Overview of Research Data Management</a:t>
            </a:r>
            <a:endParaRPr lang="en-US"/>
          </a:p>
        </p:txBody>
      </p:sp>
    </p:spTree>
    <p:extLst>
      <p:ext uri="{BB962C8B-B14F-4D97-AF65-F5344CB8AC3E}">
        <p14:creationId xmlns:p14="http://schemas.microsoft.com/office/powerpoint/2010/main" val="3532963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Module 1: Overview of Research Data Management</a:t>
            </a:r>
            <a:endParaRPr lang="en-US"/>
          </a:p>
        </p:txBody>
      </p:sp>
      <p:pic>
        <p:nvPicPr>
          <p:cNvPr id="7" name="Picture 6"/>
          <p:cNvPicPr>
            <a:picLocks noChangeAspect="1"/>
          </p:cNvPicPr>
          <p:nvPr/>
        </p:nvPicPr>
        <p:blipFill>
          <a:blip r:embed="rId3"/>
          <a:stretch>
            <a:fillRect/>
          </a:stretch>
        </p:blipFill>
        <p:spPr>
          <a:xfrm>
            <a:off x="76200" y="0"/>
            <a:ext cx="8958263" cy="6182824"/>
          </a:xfrm>
          <a:prstGeom prst="rect">
            <a:avLst/>
          </a:prstGeom>
        </p:spPr>
      </p:pic>
    </p:spTree>
    <p:extLst>
      <p:ext uri="{BB962C8B-B14F-4D97-AF65-F5344CB8AC3E}">
        <p14:creationId xmlns:p14="http://schemas.microsoft.com/office/powerpoint/2010/main" val="32260334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59165" y="76200"/>
            <a:ext cx="8041120" cy="6160354"/>
          </a:xfrm>
        </p:spPr>
      </p:pic>
      <p:sp>
        <p:nvSpPr>
          <p:cNvPr id="2" name="Footer Placeholder 1"/>
          <p:cNvSpPr>
            <a:spLocks noGrp="1"/>
          </p:cNvSpPr>
          <p:nvPr>
            <p:ph type="ftr" sz="quarter" idx="11"/>
          </p:nvPr>
        </p:nvSpPr>
        <p:spPr/>
        <p:txBody>
          <a:bodyPr/>
          <a:lstStyle/>
          <a:p>
            <a:r>
              <a:rPr lang="en-US" smtClean="0"/>
              <a:t>Module 1: Overview of Research Data Management</a:t>
            </a:r>
            <a:endParaRPr lang="en-US"/>
          </a:p>
        </p:txBody>
      </p:sp>
    </p:spTree>
    <p:extLst>
      <p:ext uri="{BB962C8B-B14F-4D97-AF65-F5344CB8AC3E}">
        <p14:creationId xmlns:p14="http://schemas.microsoft.com/office/powerpoint/2010/main" val="13890595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6098</TotalTime>
  <Words>5752</Words>
  <Application>Microsoft Office PowerPoint</Application>
  <PresentationFormat>On-screen Show (4:3)</PresentationFormat>
  <Paragraphs>542</Paragraphs>
  <Slides>44</Slides>
  <Notes>44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Calibri</vt:lpstr>
      <vt:lpstr>Century Gothic</vt:lpstr>
      <vt:lpstr>Courier New</vt:lpstr>
      <vt:lpstr>Microsoft Sans Serif</vt:lpstr>
      <vt:lpstr>Palatino Linotype</vt:lpstr>
      <vt:lpstr>Executive</vt:lpstr>
      <vt:lpstr>The Many Lives of Research Data:  A Discussion on Organizing, Preserving &amp; Sharing</vt:lpstr>
      <vt:lpstr>Why Manage Data?</vt:lpstr>
      <vt:lpstr>Types of Research Data</vt:lpstr>
      <vt:lpstr>3 Good Reasons for Managing Your Data</vt:lpstr>
      <vt:lpstr>Emerging Federal Requirements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Management Issues</vt:lpstr>
      <vt:lpstr>Issue #1: Responsibility</vt:lpstr>
      <vt:lpstr>PowerPoint Presentation</vt:lpstr>
      <vt:lpstr>Best Practices</vt:lpstr>
      <vt:lpstr>Applying Best Practices</vt:lpstr>
      <vt:lpstr>Issue #2: Data Management Plans (DMPs)</vt:lpstr>
      <vt:lpstr>Funder DMP vs the Life Cycle of a Project</vt:lpstr>
      <vt:lpstr>Issue #3: File Management</vt:lpstr>
      <vt:lpstr>PowerPoint Presentation</vt:lpstr>
      <vt:lpstr>Best Practices</vt:lpstr>
      <vt:lpstr>Applying Best Practices</vt:lpstr>
      <vt:lpstr>Issue #4: Metadata</vt:lpstr>
      <vt:lpstr>Metadata for Data </vt:lpstr>
      <vt:lpstr>Metadata for Data</vt:lpstr>
      <vt:lpstr>Best Practices</vt:lpstr>
      <vt:lpstr>Best Practices: Fields</vt:lpstr>
      <vt:lpstr>Applying Best Practices</vt:lpstr>
      <vt:lpstr>Issue #5: Backing Up and Securing Data</vt:lpstr>
      <vt:lpstr>PowerPoint Presentation</vt:lpstr>
      <vt:lpstr>Best Practices</vt:lpstr>
      <vt:lpstr>Applying Best Practices</vt:lpstr>
      <vt:lpstr>Issue #6: Ownership and Retention</vt:lpstr>
      <vt:lpstr>PowerPoint Presentation</vt:lpstr>
      <vt:lpstr>PowerPoint Presentation</vt:lpstr>
      <vt:lpstr>Retention Best Practices: It Depends</vt:lpstr>
      <vt:lpstr>Applying Best Practices</vt:lpstr>
      <vt:lpstr>Issue#7: Long-Term  Planning</vt:lpstr>
      <vt:lpstr>Importance of Formats</vt:lpstr>
      <vt:lpstr>Best Practices</vt:lpstr>
      <vt:lpstr>Applying Best Practices</vt:lpstr>
      <vt:lpstr>For More Information:</vt:lpstr>
      <vt:lpstr> Works Cited</vt:lpstr>
    </vt:vector>
  </TitlesOfParts>
  <Company>UMASS Medical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 for Managing Your Data</dc:title>
  <dc:creator>Creamer, Andrew</dc:creator>
  <cp:lastModifiedBy>Melanie Radik</cp:lastModifiedBy>
  <cp:revision>240</cp:revision>
  <cp:lastPrinted>2013-09-27T17:10:26Z</cp:lastPrinted>
  <dcterms:created xsi:type="dcterms:W3CDTF">2013-11-07T15:17:51Z</dcterms:created>
  <dcterms:modified xsi:type="dcterms:W3CDTF">2015-01-29T16:51:26Z</dcterms:modified>
</cp:coreProperties>
</file>