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411" autoAdjust="0"/>
  </p:normalViewPr>
  <p:slideViewPr>
    <p:cSldViewPr snapToGrid="0">
      <p:cViewPr varScale="1">
        <p:scale>
          <a:sx n="104" d="100"/>
          <a:sy n="104" d="100"/>
        </p:scale>
        <p:origin x="126"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299"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54312312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lts.brandeis.edu/research/staff.html"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guides.library.brandeis.edu/c.php?g=301723&amp;p=2014518"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kb.brandeis.edu/display/LTS/Software" TargetMode="External"/><Relationship Id="rId5" Type="http://schemas.openxmlformats.org/officeDocument/2006/relationships/hyperlink" Target="https://www.shi.com" TargetMode="External"/><Relationship Id="rId4" Type="http://schemas.openxmlformats.org/officeDocument/2006/relationships/hyperlink" Target="http://guides.library.brandeis.edu/friendly.php?action=82&amp;s=zotero"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dmptool.org/user_sessions/institution"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lts.brandeis.edu/research/staff.html"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mercurial.selenic.com/"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tortoisesvn.tigris.org/"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Shape 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0" name="Shape 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00000"/>
              </a:lnSpc>
              <a:spcBef>
                <a:spcPts val="0"/>
              </a:spcBef>
              <a:buNone/>
            </a:pPr>
            <a:r>
              <a:rPr lang="en" sz="1200">
                <a:solidFill>
                  <a:schemeClr val="dk1"/>
                </a:solidFill>
              </a:rPr>
              <a:t>Welcome to this section of the LTS Research Data Management workshop series!  </a:t>
            </a:r>
          </a:p>
          <a:p>
            <a:pPr lvl="0" rtl="0">
              <a:lnSpc>
                <a:spcPct val="100000"/>
              </a:lnSpc>
              <a:spcBef>
                <a:spcPts val="0"/>
              </a:spcBef>
              <a:buNone/>
            </a:pPr>
            <a:r>
              <a:rPr lang="en" sz="1200">
                <a:solidFill>
                  <a:schemeClr val="dk1"/>
                </a:solidFill>
              </a:rPr>
              <a:t>Melanie Radik, Science Librarian</a:t>
            </a:r>
          </a:p>
          <a:p>
            <a:pPr lvl="0" rtl="0">
              <a:lnSpc>
                <a:spcPct val="100000"/>
              </a:lnSpc>
              <a:spcBef>
                <a:spcPts val="0"/>
              </a:spcBef>
              <a:buNone/>
            </a:pPr>
            <a:r>
              <a:rPr lang="en" sz="1200">
                <a:solidFill>
                  <a:schemeClr val="dk1"/>
                </a:solidFill>
              </a:rPr>
              <a:t>Raphael Fennimore, Desktop Systems Analyst</a:t>
            </a:r>
          </a:p>
          <a:p>
            <a:pPr lvl="0" indent="457200">
              <a:lnSpc>
                <a:spcPct val="100000"/>
              </a:lnSpc>
              <a:spcBef>
                <a:spcPts val="0"/>
              </a:spcBef>
              <a:buNone/>
            </a:pPr>
            <a:r>
              <a:rPr lang="en" sz="1200"/>
              <a:t>Our goal today is to introduce you to some tools and services available to you at Brandeis, and some strategies you can use to make sure you’re not one of the half dozen or so researchers every year who lose some or all of their research to user error.</a:t>
            </a:r>
          </a:p>
        </p:txBody>
      </p:sp>
    </p:spTree>
    <p:extLst>
      <p:ext uri="{BB962C8B-B14F-4D97-AF65-F5344CB8AC3E}">
        <p14:creationId xmlns:p14="http://schemas.microsoft.com/office/powerpoint/2010/main" val="4939479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1" name="Shape 1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0" lvl="0" indent="0" rtl="0">
              <a:spcBef>
                <a:spcPts val="0"/>
              </a:spcBef>
              <a:buClr>
                <a:schemeClr val="dk1"/>
              </a:buClr>
              <a:buSzPct val="91666"/>
              <a:buFont typeface="Arial"/>
              <a:buNone/>
            </a:pPr>
            <a:r>
              <a:rPr lang="en" sz="1200">
                <a:solidFill>
                  <a:schemeClr val="dk1"/>
                </a:solidFill>
              </a:rPr>
              <a:t>Archival formats pay attention to the issue of data loss through compression, where a large format file is saved in a different format that takes up less space: it takes up less space because it saves less information.  A common example is .tiff image files saved as .jpg. </a:t>
            </a:r>
          </a:p>
          <a:p>
            <a:pPr marL="457200" lvl="0" indent="-304800" rtl="0">
              <a:spcBef>
                <a:spcPts val="0"/>
              </a:spcBef>
              <a:buClr>
                <a:schemeClr val="dk1"/>
              </a:buClr>
              <a:buSzPct val="100000"/>
              <a:buChar char="-"/>
            </a:pPr>
            <a:r>
              <a:rPr lang="en" sz="1200">
                <a:solidFill>
                  <a:schemeClr val="dk1"/>
                </a:solidFill>
              </a:rPr>
              <a:t>Carefully note the steps taken during the conversion/migration</a:t>
            </a:r>
          </a:p>
          <a:p>
            <a:pPr marL="457200" lvl="0" indent="-304800">
              <a:spcBef>
                <a:spcPts val="0"/>
              </a:spcBef>
              <a:buClr>
                <a:schemeClr val="dk1"/>
              </a:buClr>
              <a:buSzPct val="100000"/>
              <a:buChar char="-"/>
            </a:pPr>
            <a:r>
              <a:rPr lang="en" sz="1200">
                <a:solidFill>
                  <a:schemeClr val="dk1"/>
                </a:solidFill>
              </a:rPr>
              <a:t>A best practice, whenever possible, is to keep the original file as well as the converted one </a:t>
            </a:r>
          </a:p>
        </p:txBody>
      </p:sp>
    </p:spTree>
    <p:extLst>
      <p:ext uri="{BB962C8B-B14F-4D97-AF65-F5344CB8AC3E}">
        <p14:creationId xmlns:p14="http://schemas.microsoft.com/office/powerpoint/2010/main" val="37619482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0" lvl="0" indent="0" rtl="0">
              <a:spcBef>
                <a:spcPts val="0"/>
              </a:spcBef>
              <a:buClr>
                <a:schemeClr val="dk1"/>
              </a:buClr>
              <a:buSzPct val="91666"/>
              <a:buFont typeface="Arial"/>
              <a:buNone/>
            </a:pPr>
            <a:r>
              <a:rPr lang="en" sz="1200">
                <a:solidFill>
                  <a:schemeClr val="dk1"/>
                </a:solidFill>
              </a:rPr>
              <a:t>Files can also lose their long-term value if they don’t contain enough information about themselves.  You might open a spreadsheet that has a good file name, so you know it contains data from a certain experiment on a certain date, but discover that the data inside it is useless to you because no one recorded what the units are.  This information is called metadata, </a:t>
            </a:r>
            <a:r>
              <a:rPr lang="en" sz="1200" i="1">
                <a:solidFill>
                  <a:schemeClr val="dk1"/>
                </a:solidFill>
              </a:rPr>
              <a:t>data about data</a:t>
            </a:r>
            <a:r>
              <a:rPr lang="en" sz="1200">
                <a:solidFill>
                  <a:schemeClr val="dk1"/>
                </a:solidFill>
              </a:rPr>
              <a:t> or </a:t>
            </a:r>
            <a:r>
              <a:rPr lang="en" sz="1200" i="1">
                <a:solidFill>
                  <a:schemeClr val="dk1"/>
                </a:solidFill>
              </a:rPr>
              <a:t>descriptions of data</a:t>
            </a:r>
            <a:r>
              <a:rPr lang="en" sz="1200">
                <a:solidFill>
                  <a:schemeClr val="dk1"/>
                </a:solidFill>
              </a:rPr>
              <a:t>.  It is everything a new researcher would need to know about the data in a file to be able to use it in a paper.  Metadata should be saved within the file if possible (e.g. metadata tab of the spreadsheet or granularly labelled rows and columns), or saved as a separate file but in the same folder with a name that clearly indicates which file it should be associated with.</a:t>
            </a:r>
          </a:p>
          <a:p>
            <a:pPr marL="457200" lvl="0" indent="-304800" rtl="0">
              <a:lnSpc>
                <a:spcPct val="100000"/>
              </a:lnSpc>
              <a:spcBef>
                <a:spcPts val="0"/>
              </a:spcBef>
              <a:buClr>
                <a:schemeClr val="dk1"/>
              </a:buClr>
              <a:buSzPct val="100000"/>
              <a:buChar char="-"/>
            </a:pPr>
            <a:r>
              <a:rPr lang="en" sz="1200">
                <a:solidFill>
                  <a:schemeClr val="dk1"/>
                </a:solidFill>
              </a:rPr>
              <a:t>How will someone make sense of your data, e.g. the cells and values of your spreadsheet?</a:t>
            </a:r>
          </a:p>
          <a:p>
            <a:pPr marL="457200" lvl="0" indent="-304800" rtl="0">
              <a:lnSpc>
                <a:spcPct val="100000"/>
              </a:lnSpc>
              <a:spcBef>
                <a:spcPts val="0"/>
              </a:spcBef>
              <a:buClr>
                <a:schemeClr val="dk1"/>
              </a:buClr>
              <a:buSzPct val="100000"/>
              <a:buChar char="-"/>
            </a:pPr>
            <a:r>
              <a:rPr lang="en" sz="1200">
                <a:solidFill>
                  <a:schemeClr val="dk1"/>
                </a:solidFill>
              </a:rPr>
              <a:t>What best practices or disciplinary standards could be used to label your data?</a:t>
            </a:r>
          </a:p>
          <a:p>
            <a:pPr marL="457200" lvl="0" indent="-304800" rtl="0">
              <a:lnSpc>
                <a:spcPct val="100000"/>
              </a:lnSpc>
              <a:spcBef>
                <a:spcPts val="0"/>
              </a:spcBef>
              <a:buClr>
                <a:schemeClr val="dk1"/>
              </a:buClr>
              <a:buSzPct val="100000"/>
              <a:buChar char="-"/>
            </a:pPr>
            <a:r>
              <a:rPr lang="en" sz="1200">
                <a:solidFill>
                  <a:schemeClr val="dk1"/>
                </a:solidFill>
              </a:rPr>
              <a:t>How can you describe a data set to make it discoverable?</a:t>
            </a:r>
          </a:p>
          <a:p>
            <a:pPr lvl="0" rtl="0">
              <a:lnSpc>
                <a:spcPct val="100000"/>
              </a:lnSpc>
              <a:spcBef>
                <a:spcPts val="0"/>
              </a:spcBef>
              <a:buNone/>
            </a:pPr>
            <a:r>
              <a:rPr lang="en" sz="1200">
                <a:solidFill>
                  <a:schemeClr val="dk1"/>
                </a:solidFill>
              </a:rPr>
              <a:t>For instance:</a:t>
            </a:r>
          </a:p>
          <a:p>
            <a:pPr marL="457200" lvl="0" indent="-304800" rtl="0">
              <a:lnSpc>
                <a:spcPct val="96000"/>
              </a:lnSpc>
              <a:spcBef>
                <a:spcPts val="0"/>
              </a:spcBef>
              <a:buClr>
                <a:schemeClr val="dk1"/>
              </a:buClr>
              <a:buSzPct val="100000"/>
              <a:buChar char="-"/>
            </a:pPr>
            <a:r>
              <a:rPr lang="en" sz="1200">
                <a:solidFill>
                  <a:schemeClr val="dk1"/>
                </a:solidFill>
              </a:rPr>
              <a:t>Who collected this data?  Who/what were the subjects under study?</a:t>
            </a:r>
          </a:p>
          <a:p>
            <a:pPr marL="457200" lvl="0" indent="-304800" rtl="0">
              <a:lnSpc>
                <a:spcPct val="96000"/>
              </a:lnSpc>
              <a:spcBef>
                <a:spcPts val="0"/>
              </a:spcBef>
              <a:buClr>
                <a:schemeClr val="dk1"/>
              </a:buClr>
              <a:buSzPct val="100000"/>
              <a:buChar char="-"/>
            </a:pPr>
            <a:r>
              <a:rPr lang="en" sz="1200">
                <a:solidFill>
                  <a:schemeClr val="dk1"/>
                </a:solidFill>
              </a:rPr>
              <a:t>What was collected, and for what purpose?  What is the content/structure of the data?</a:t>
            </a:r>
          </a:p>
          <a:p>
            <a:pPr marL="457200" lvl="0" indent="-304800" rtl="0">
              <a:lnSpc>
                <a:spcPct val="96000"/>
              </a:lnSpc>
              <a:spcBef>
                <a:spcPts val="0"/>
              </a:spcBef>
              <a:buClr>
                <a:schemeClr val="dk1"/>
              </a:buClr>
              <a:buSzPct val="100000"/>
              <a:buChar char="-"/>
            </a:pPr>
            <a:r>
              <a:rPr lang="en" sz="1200">
                <a:solidFill>
                  <a:schemeClr val="dk1"/>
                </a:solidFill>
              </a:rPr>
              <a:t>Where was this data collected?  What were the experimental conditions?</a:t>
            </a:r>
          </a:p>
          <a:p>
            <a:pPr marL="457200" lvl="0" indent="-304800" rtl="0">
              <a:lnSpc>
                <a:spcPct val="96000"/>
              </a:lnSpc>
              <a:spcBef>
                <a:spcPts val="0"/>
              </a:spcBef>
              <a:buClr>
                <a:schemeClr val="dk1"/>
              </a:buClr>
              <a:buSzPct val="100000"/>
              <a:buChar char="-"/>
            </a:pPr>
            <a:r>
              <a:rPr lang="en" sz="1200">
                <a:solidFill>
                  <a:schemeClr val="dk1"/>
                </a:solidFill>
              </a:rPr>
              <a:t>When was this data collected?  Is it part of a series, or ongoing experiment?</a:t>
            </a:r>
          </a:p>
          <a:p>
            <a:pPr marL="457200" lvl="0" indent="-304800" rtl="0">
              <a:spcBef>
                <a:spcPts val="0"/>
              </a:spcBef>
              <a:buClr>
                <a:schemeClr val="dk1"/>
              </a:buClr>
              <a:buSzPct val="100000"/>
              <a:buChar char="-"/>
            </a:pPr>
            <a:r>
              <a:rPr lang="en" sz="1200">
                <a:solidFill>
                  <a:schemeClr val="dk1"/>
                </a:solidFill>
              </a:rPr>
              <a:t>Why was this experiment performed? </a:t>
            </a:r>
          </a:p>
          <a:p>
            <a:pPr lvl="0" rtl="0">
              <a:spcBef>
                <a:spcPts val="0"/>
              </a:spcBef>
              <a:buClr>
                <a:schemeClr val="dk1"/>
              </a:buClr>
              <a:buSzPct val="91666"/>
              <a:buFont typeface="Arial"/>
              <a:buNone/>
            </a:pPr>
            <a:r>
              <a:rPr lang="en" sz="1200">
                <a:solidFill>
                  <a:schemeClr val="dk1"/>
                </a:solidFill>
              </a:rPr>
              <a:t>Archival file formats abound!  As do disciplinary technical standards and even disciplinary metadata schemas.  If you’re having trouble identifying which are applicable to your research, please consult your </a:t>
            </a:r>
            <a:r>
              <a:rPr lang="en" sz="1200" u="sng">
                <a:solidFill>
                  <a:schemeClr val="hlink"/>
                </a:solidFill>
                <a:hlinkClick r:id="rId3"/>
              </a:rPr>
              <a:t>subject liaison librarian</a:t>
            </a:r>
            <a:r>
              <a:rPr lang="en" sz="1200">
                <a:solidFill>
                  <a:schemeClr val="dk1"/>
                </a:solidFill>
              </a:rPr>
              <a:t>.</a:t>
            </a:r>
          </a:p>
          <a:p>
            <a:pPr>
              <a:spcBef>
                <a:spcPts val="0"/>
              </a:spcBef>
              <a:buNone/>
            </a:pPr>
            <a:endParaRPr sz="1200">
              <a:solidFill>
                <a:schemeClr val="dk1"/>
              </a:solidFill>
            </a:endParaRPr>
          </a:p>
        </p:txBody>
      </p:sp>
    </p:spTree>
    <p:extLst>
      <p:ext uri="{BB962C8B-B14F-4D97-AF65-F5344CB8AC3E}">
        <p14:creationId xmlns:p14="http://schemas.microsoft.com/office/powerpoint/2010/main" val="25392214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sz="1200">
                <a:solidFill>
                  <a:schemeClr val="dk1"/>
                </a:solidFill>
              </a:rPr>
              <a:t>Here is an example of metadata collected about a data set.  It states who created the file and when, the format,  descriptive information about the data, and its location.</a:t>
            </a:r>
          </a:p>
        </p:txBody>
      </p:sp>
    </p:spTree>
    <p:extLst>
      <p:ext uri="{BB962C8B-B14F-4D97-AF65-F5344CB8AC3E}">
        <p14:creationId xmlns:p14="http://schemas.microsoft.com/office/powerpoint/2010/main" val="19079748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00000"/>
              </a:lnSpc>
              <a:spcBef>
                <a:spcPts val="0"/>
              </a:spcBef>
              <a:buClr>
                <a:schemeClr val="dk1"/>
              </a:buClr>
              <a:buSzPct val="91666"/>
              <a:buFont typeface="Arial"/>
              <a:buNone/>
            </a:pPr>
            <a:r>
              <a:rPr lang="en" sz="1200">
                <a:solidFill>
                  <a:schemeClr val="dk1"/>
                </a:solidFill>
              </a:rPr>
              <a:t>This second example was created using a standard called DDI, which is being used primarily by social science researchers in Europe, Canada, and Australia (where this example comes from). It’s also being used by ICPSR and some soc sci research institutes at UofM, so it’s getting some traction here in the US.</a:t>
            </a:r>
          </a:p>
          <a:p>
            <a:pPr lvl="0" rtl="0">
              <a:lnSpc>
                <a:spcPct val="100000"/>
              </a:lnSpc>
              <a:spcBef>
                <a:spcPts val="0"/>
              </a:spcBef>
              <a:buClr>
                <a:schemeClr val="dk1"/>
              </a:buClr>
              <a:buSzPct val="91666"/>
              <a:buFont typeface="Arial"/>
              <a:buNone/>
            </a:pPr>
            <a:r>
              <a:rPr lang="en" sz="1200">
                <a:solidFill>
                  <a:schemeClr val="dk1"/>
                </a:solidFill>
              </a:rPr>
              <a:t>	This is only a snapshot of the record - there’s a lot more metadata for each dataset than what you see here</a:t>
            </a:r>
          </a:p>
          <a:p>
            <a:pPr>
              <a:spcBef>
                <a:spcPts val="0"/>
              </a:spcBef>
              <a:buNone/>
            </a:pPr>
            <a:endParaRPr/>
          </a:p>
        </p:txBody>
      </p:sp>
    </p:spTree>
    <p:extLst>
      <p:ext uri="{BB962C8B-B14F-4D97-AF65-F5344CB8AC3E}">
        <p14:creationId xmlns:p14="http://schemas.microsoft.com/office/powerpoint/2010/main" val="13255257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4" name="Shape 1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00000"/>
              </a:lnSpc>
              <a:spcBef>
                <a:spcPts val="0"/>
              </a:spcBef>
              <a:buClr>
                <a:schemeClr val="dk1"/>
              </a:buClr>
              <a:buSzPct val="91666"/>
              <a:buFont typeface="Arial"/>
              <a:buNone/>
            </a:pPr>
            <a:r>
              <a:rPr lang="en" sz="1200">
                <a:solidFill>
                  <a:schemeClr val="dk1"/>
                </a:solidFill>
              </a:rPr>
              <a:t>How will someone make sense of your data, e.g. the cells and values of your spreadsheet?</a:t>
            </a:r>
          </a:p>
          <a:p>
            <a:pPr lvl="0" rtl="0">
              <a:lnSpc>
                <a:spcPct val="100000"/>
              </a:lnSpc>
              <a:spcBef>
                <a:spcPts val="0"/>
              </a:spcBef>
              <a:buClr>
                <a:schemeClr val="dk1"/>
              </a:buClr>
              <a:buSzPct val="91666"/>
              <a:buFont typeface="Arial"/>
              <a:buNone/>
            </a:pPr>
            <a:r>
              <a:rPr lang="en" sz="1200">
                <a:solidFill>
                  <a:schemeClr val="dk1"/>
                </a:solidFill>
              </a:rPr>
              <a:t>What best practices or disciplinary standards could be used to label your data?</a:t>
            </a:r>
          </a:p>
          <a:p>
            <a:pPr lvl="0" rtl="0">
              <a:lnSpc>
                <a:spcPct val="100000"/>
              </a:lnSpc>
              <a:spcBef>
                <a:spcPts val="0"/>
              </a:spcBef>
              <a:buClr>
                <a:schemeClr val="dk1"/>
              </a:buClr>
              <a:buSzPct val="91666"/>
              <a:buFont typeface="Arial"/>
              <a:buNone/>
            </a:pPr>
            <a:r>
              <a:rPr lang="en" sz="1200">
                <a:solidFill>
                  <a:schemeClr val="dk1"/>
                </a:solidFill>
              </a:rPr>
              <a:t>How can you describe a data set to make it discoverable?</a:t>
            </a:r>
          </a:p>
          <a:p>
            <a:pPr>
              <a:spcBef>
                <a:spcPts val="0"/>
              </a:spcBef>
              <a:buNone/>
            </a:pPr>
            <a:endParaRPr/>
          </a:p>
        </p:txBody>
      </p:sp>
    </p:spTree>
    <p:extLst>
      <p:ext uri="{BB962C8B-B14F-4D97-AF65-F5344CB8AC3E}">
        <p14:creationId xmlns:p14="http://schemas.microsoft.com/office/powerpoint/2010/main" val="9351607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00000"/>
              </a:lnSpc>
              <a:spcBef>
                <a:spcPts val="0"/>
              </a:spcBef>
              <a:buNone/>
            </a:pPr>
            <a:r>
              <a:rPr lang="en" sz="1200">
                <a:solidFill>
                  <a:schemeClr val="dk1"/>
                </a:solidFill>
              </a:rPr>
              <a:t>Depending on the scope of your research, you may want to look into programs that help you organize your workflow.  Citation management tools such as</a:t>
            </a:r>
            <a:r>
              <a:rPr lang="en" sz="1200">
                <a:solidFill>
                  <a:schemeClr val="dk1"/>
                </a:solidFill>
                <a:hlinkClick r:id="rId3"/>
              </a:rPr>
              <a:t> </a:t>
            </a:r>
            <a:r>
              <a:rPr lang="en" sz="1200" u="sng">
                <a:solidFill>
                  <a:srgbClr val="1155CC"/>
                </a:solidFill>
                <a:hlinkClick r:id="rId3"/>
              </a:rPr>
              <a:t>EndNote</a:t>
            </a:r>
            <a:r>
              <a:rPr lang="en" sz="1200">
                <a:solidFill>
                  <a:schemeClr val="dk1"/>
                </a:solidFill>
              </a:rPr>
              <a:t> or</a:t>
            </a:r>
            <a:r>
              <a:rPr lang="en" sz="1200">
                <a:solidFill>
                  <a:schemeClr val="dk1"/>
                </a:solidFill>
                <a:hlinkClick r:id="rId4"/>
              </a:rPr>
              <a:t> </a:t>
            </a:r>
            <a:r>
              <a:rPr lang="en" sz="1200" u="sng">
                <a:solidFill>
                  <a:srgbClr val="1155CC"/>
                </a:solidFill>
                <a:hlinkClick r:id="rId4"/>
              </a:rPr>
              <a:t>Zotero</a:t>
            </a:r>
            <a:r>
              <a:rPr lang="en" sz="1200">
                <a:solidFill>
                  <a:schemeClr val="dk1"/>
                </a:solidFill>
              </a:rPr>
              <a:t> are invaluable when juggling the hundreds of citations necessary for a thesis or dissertation.  Google Calendar can help manage appointments, classes, and also has a Tasks list function.  Microsoft Excel offers several timeline or project management templates that can assist in organizing a project.  For the full project management software need, Brandeis gets a discount on Microsoft Project through the licensed reseller</a:t>
            </a:r>
            <a:r>
              <a:rPr lang="en" sz="1200">
                <a:solidFill>
                  <a:schemeClr val="dk1"/>
                </a:solidFill>
                <a:hlinkClick r:id="rId5"/>
              </a:rPr>
              <a:t> </a:t>
            </a:r>
            <a:r>
              <a:rPr lang="en" sz="1200" u="sng">
                <a:solidFill>
                  <a:srgbClr val="1155CC"/>
                </a:solidFill>
                <a:hlinkClick r:id="rId5"/>
              </a:rPr>
              <a:t>SHI</a:t>
            </a:r>
            <a:r>
              <a:rPr lang="en" sz="1200">
                <a:solidFill>
                  <a:schemeClr val="dk1"/>
                </a:solidFill>
              </a:rPr>
              <a:t>.  </a:t>
            </a:r>
            <a:r>
              <a:rPr lang="en" sz="1200" u="sng">
                <a:solidFill>
                  <a:srgbClr val="1155CC"/>
                </a:solidFill>
                <a:hlinkClick r:id="rId6"/>
              </a:rPr>
              <a:t>Other software</a:t>
            </a:r>
            <a:r>
              <a:rPr lang="en" sz="1200">
                <a:solidFill>
                  <a:schemeClr val="dk1"/>
                </a:solidFill>
              </a:rPr>
              <a:t> is available to you as a Brandeis community member for free or at greatly reduced cost.</a:t>
            </a:r>
          </a:p>
          <a:p>
            <a:pPr rtl="0">
              <a:spcBef>
                <a:spcPts val="0"/>
              </a:spcBef>
              <a:buNone/>
            </a:pPr>
            <a:endParaRPr sz="1200">
              <a:solidFill>
                <a:schemeClr val="dk1"/>
              </a:solidFill>
            </a:endParaRPr>
          </a:p>
          <a:p>
            <a:pPr>
              <a:spcBef>
                <a:spcPts val="0"/>
              </a:spcBef>
              <a:buNone/>
            </a:pPr>
            <a:endParaRPr sz="1200">
              <a:solidFill>
                <a:schemeClr val="dk1"/>
              </a:solidFill>
            </a:endParaRPr>
          </a:p>
        </p:txBody>
      </p:sp>
    </p:spTree>
    <p:extLst>
      <p:ext uri="{BB962C8B-B14F-4D97-AF65-F5344CB8AC3E}">
        <p14:creationId xmlns:p14="http://schemas.microsoft.com/office/powerpoint/2010/main" val="2916204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Shape 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7" name="Shape 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Clr>
                <a:schemeClr val="dk1"/>
              </a:buClr>
              <a:buSzPct val="91666"/>
              <a:buFont typeface="Arial"/>
              <a:buNone/>
            </a:pPr>
            <a:r>
              <a:rPr lang="en" sz="1200">
                <a:solidFill>
                  <a:schemeClr val="dk1"/>
                </a:solidFill>
              </a:rPr>
              <a:t>Having a plan for managing your data from start to finish can help you keep track of all of the moving parts.  Research records such as laboratory notebooks or survey results, paper and electronic, may be audited by the funder, such as NIH.  Managing and preserving these records requires a plan.  And in fact data management plans are frequently required in a grant application, and always for a Brandeis IRB approval application.</a:t>
            </a:r>
          </a:p>
          <a:p>
            <a:pPr lvl="0" indent="457200" rtl="0">
              <a:spcBef>
                <a:spcPts val="0"/>
              </a:spcBef>
              <a:buClr>
                <a:schemeClr val="dk1"/>
              </a:buClr>
              <a:buSzPct val="91666"/>
              <a:buFont typeface="Arial"/>
              <a:buNone/>
            </a:pPr>
            <a:r>
              <a:rPr lang="en" sz="1200">
                <a:solidFill>
                  <a:schemeClr val="dk1"/>
                </a:solidFill>
              </a:rPr>
              <a:t>Brandeis IRB application require the inclusion of a ‘Plan for data storage,’ part </a:t>
            </a:r>
            <a:r>
              <a:rPr lang="en" sz="1200" b="1">
                <a:solidFill>
                  <a:schemeClr val="dk1"/>
                </a:solidFill>
              </a:rPr>
              <a:t>q</a:t>
            </a:r>
            <a:r>
              <a:rPr lang="en" sz="1200">
                <a:solidFill>
                  <a:schemeClr val="dk1"/>
                </a:solidFill>
              </a:rPr>
              <a:t> of the written Protocol.  Instructions for this section:</a:t>
            </a:r>
          </a:p>
          <a:p>
            <a:pPr marL="457200" lvl="0" indent="-304800" rtl="0">
              <a:spcBef>
                <a:spcPts val="0"/>
              </a:spcBef>
              <a:buClr>
                <a:schemeClr val="dk1"/>
              </a:buClr>
              <a:buSzPct val="100000"/>
              <a:buChar char="-"/>
            </a:pPr>
            <a:r>
              <a:rPr lang="en" sz="1200">
                <a:solidFill>
                  <a:schemeClr val="dk1"/>
                </a:solidFill>
              </a:rPr>
              <a:t>describe what you will do with the data you collect (including consent documents, surveys, notes, etc.)</a:t>
            </a:r>
          </a:p>
          <a:p>
            <a:pPr marL="457200" lvl="0" indent="-304800" rtl="0">
              <a:spcBef>
                <a:spcPts val="0"/>
              </a:spcBef>
              <a:buClr>
                <a:schemeClr val="dk1"/>
              </a:buClr>
              <a:buSzPct val="100000"/>
              <a:buChar char="-"/>
            </a:pPr>
            <a:r>
              <a:rPr lang="en" sz="1200">
                <a:solidFill>
                  <a:schemeClr val="dk1"/>
                </a:solidFill>
              </a:rPr>
              <a:t>where it will be stored, how long it will be kept</a:t>
            </a:r>
          </a:p>
          <a:p>
            <a:pPr marL="457200" lvl="0" indent="-304800" rtl="0">
              <a:spcBef>
                <a:spcPts val="0"/>
              </a:spcBef>
              <a:buClr>
                <a:schemeClr val="dk1"/>
              </a:buClr>
              <a:buSzPct val="100000"/>
              <a:buChar char="-"/>
            </a:pPr>
            <a:r>
              <a:rPr lang="en" sz="1200">
                <a:solidFill>
                  <a:schemeClr val="dk1"/>
                </a:solidFill>
              </a:rPr>
              <a:t>when and how it will be destroyed.  </a:t>
            </a:r>
          </a:p>
          <a:p>
            <a:pPr marL="0" lvl="0" indent="0" rtl="0">
              <a:spcBef>
                <a:spcPts val="0"/>
              </a:spcBef>
              <a:buNone/>
            </a:pPr>
            <a:r>
              <a:rPr lang="en" sz="1200">
                <a:solidFill>
                  <a:schemeClr val="dk1"/>
                </a:solidFill>
              </a:rPr>
              <a:t>Investigators should be familiar with the Brandeis Information Security Plan and should plan their data storage accordingly. </a:t>
            </a:r>
          </a:p>
          <a:p>
            <a:pPr lvl="0" indent="457200" rtl="0">
              <a:spcBef>
                <a:spcPts val="0"/>
              </a:spcBef>
              <a:buClr>
                <a:schemeClr val="dk1"/>
              </a:buClr>
              <a:buSzPct val="91666"/>
              <a:buFont typeface="Arial"/>
              <a:buNone/>
            </a:pPr>
            <a:r>
              <a:rPr lang="en" sz="1200">
                <a:solidFill>
                  <a:schemeClr val="dk1"/>
                </a:solidFill>
              </a:rPr>
              <a:t>Brandeis provides institutional access to an online tool for creating data management plans called the DMPTool.  It leads you through the sections of a data management plan with prompts and reminders of the sort of information the reviewer will be looking for.  The</a:t>
            </a:r>
            <a:r>
              <a:rPr lang="en" sz="1200">
                <a:solidFill>
                  <a:schemeClr val="dk1"/>
                </a:solidFill>
                <a:hlinkClick r:id="rId3"/>
              </a:rPr>
              <a:t> </a:t>
            </a:r>
            <a:r>
              <a:rPr lang="en" sz="1200" u="sng">
                <a:solidFill>
                  <a:srgbClr val="1155CC"/>
                </a:solidFill>
                <a:hlinkClick r:id="rId3"/>
              </a:rPr>
              <a:t>DMPTool</a:t>
            </a:r>
            <a:r>
              <a:rPr lang="en" sz="1200">
                <a:solidFill>
                  <a:schemeClr val="dk1"/>
                </a:solidFill>
              </a:rPr>
              <a:t> also provides templates for the most common funders’ plan requirements, such as the NSF, NIH, DOJ, and Sloan Foundation.  It also provides examples of completed data management plans for many funders.  If you need assistance connecting to the DMPTool, please contact the Tech Help Desk.  If you would like to consult about writing a data management plan for your research, please contact your </a:t>
            </a:r>
            <a:r>
              <a:rPr lang="en" sz="1200" u="sng">
                <a:solidFill>
                  <a:schemeClr val="hlink"/>
                </a:solidFill>
                <a:hlinkClick r:id="rId4"/>
              </a:rPr>
              <a:t>subject liaison librarian</a:t>
            </a:r>
            <a:r>
              <a:rPr lang="en" sz="1200">
                <a:solidFill>
                  <a:schemeClr val="dk1"/>
                </a:solidFill>
              </a:rPr>
              <a:t>.</a:t>
            </a:r>
          </a:p>
        </p:txBody>
      </p:sp>
    </p:spTree>
    <p:extLst>
      <p:ext uri="{BB962C8B-B14F-4D97-AF65-F5344CB8AC3E}">
        <p14:creationId xmlns:p14="http://schemas.microsoft.com/office/powerpoint/2010/main" val="4271306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3" name="Shape 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00000"/>
              </a:lnSpc>
              <a:spcBef>
                <a:spcPts val="0"/>
              </a:spcBef>
              <a:buNone/>
            </a:pPr>
            <a:r>
              <a:rPr lang="en" sz="1200">
                <a:solidFill>
                  <a:schemeClr val="dk1"/>
                </a:solidFill>
              </a:rPr>
              <a:t>Images, video, mapping/GIS data, numerical measurements, survey results, interviews - all count as research data.</a:t>
            </a:r>
          </a:p>
          <a:p>
            <a:pPr lvl="0" rtl="0">
              <a:lnSpc>
                <a:spcPct val="100000"/>
              </a:lnSpc>
              <a:spcBef>
                <a:spcPts val="0"/>
              </a:spcBef>
              <a:buNone/>
            </a:pPr>
            <a:r>
              <a:rPr lang="en" sz="1200">
                <a:solidFill>
                  <a:schemeClr val="dk1"/>
                </a:solidFill>
              </a:rPr>
              <a:t>Raw Data: What is being measured or observed?  The data being generated during the research project.</a:t>
            </a:r>
          </a:p>
          <a:p>
            <a:pPr lvl="0" rtl="0">
              <a:lnSpc>
                <a:spcPct val="100000"/>
              </a:lnSpc>
              <a:spcBef>
                <a:spcPts val="0"/>
              </a:spcBef>
              <a:buNone/>
            </a:pPr>
            <a:r>
              <a:rPr lang="en" sz="1200">
                <a:solidFill>
                  <a:schemeClr val="dk1"/>
                </a:solidFill>
              </a:rPr>
              <a:t>Processed Data: Making the raw data useful/manipulable</a:t>
            </a:r>
          </a:p>
          <a:p>
            <a:pPr lvl="0" rtl="0">
              <a:lnSpc>
                <a:spcPct val="100000"/>
              </a:lnSpc>
              <a:spcBef>
                <a:spcPts val="0"/>
              </a:spcBef>
              <a:buNone/>
            </a:pPr>
            <a:r>
              <a:rPr lang="en" sz="1200">
                <a:solidFill>
                  <a:schemeClr val="dk1"/>
                </a:solidFill>
              </a:rPr>
              <a:t>Analyzed Data: Manipulated/interpreted data. What does the data tell us?  Is it significant?  How so?</a:t>
            </a:r>
          </a:p>
          <a:p>
            <a:pPr lvl="0" rtl="0">
              <a:lnSpc>
                <a:spcPct val="100000"/>
              </a:lnSpc>
              <a:spcBef>
                <a:spcPts val="0"/>
              </a:spcBef>
              <a:buNone/>
            </a:pPr>
            <a:r>
              <a:rPr lang="en" sz="1200">
                <a:solidFill>
                  <a:schemeClr val="dk1"/>
                </a:solidFill>
              </a:rPr>
              <a:t>Finalized/Published Data: How do the data support your research question?</a:t>
            </a:r>
          </a:p>
          <a:p>
            <a:pPr lvl="0" rtl="0">
              <a:lnSpc>
                <a:spcPct val="100000"/>
              </a:lnSpc>
              <a:spcBef>
                <a:spcPts val="0"/>
              </a:spcBef>
              <a:buNone/>
            </a:pPr>
            <a:r>
              <a:rPr lang="en" sz="1200">
                <a:solidFill>
                  <a:schemeClr val="dk1"/>
                </a:solidFill>
              </a:rPr>
              <a:t>Existing Data across Different Sources: e.g. GIS data</a:t>
            </a:r>
          </a:p>
          <a:p>
            <a:pPr lvl="0" rtl="0">
              <a:lnSpc>
                <a:spcPct val="100000"/>
              </a:lnSpc>
              <a:spcBef>
                <a:spcPts val="0"/>
              </a:spcBef>
              <a:buNone/>
            </a:pPr>
            <a:endParaRPr sz="1200">
              <a:solidFill>
                <a:schemeClr val="dk1"/>
              </a:solidFill>
            </a:endParaRPr>
          </a:p>
          <a:p>
            <a:pPr lvl="0" rtl="0">
              <a:lnSpc>
                <a:spcPct val="100000"/>
              </a:lnSpc>
              <a:spcBef>
                <a:spcPts val="0"/>
              </a:spcBef>
              <a:buNone/>
            </a:pPr>
            <a:r>
              <a:rPr lang="en" sz="1200">
                <a:solidFill>
                  <a:schemeClr val="dk1"/>
                </a:solidFill>
              </a:rPr>
              <a:t>Who can view the data?  Who can edit the data?  If a person in the group leaves, who takes over their responsibilities?</a:t>
            </a:r>
          </a:p>
          <a:p>
            <a:pPr lvl="0" rtl="0">
              <a:lnSpc>
                <a:spcPct val="100000"/>
              </a:lnSpc>
              <a:spcBef>
                <a:spcPts val="0"/>
              </a:spcBef>
              <a:buNone/>
            </a:pPr>
            <a:endParaRPr sz="1200">
              <a:solidFill>
                <a:schemeClr val="dk1"/>
              </a:solidFill>
            </a:endParaRPr>
          </a:p>
          <a:p>
            <a:pPr lvl="0" rtl="0">
              <a:lnSpc>
                <a:spcPct val="100000"/>
              </a:lnSpc>
              <a:spcBef>
                <a:spcPts val="0"/>
              </a:spcBef>
              <a:buNone/>
            </a:pPr>
            <a:r>
              <a:rPr lang="en" sz="1200">
                <a:solidFill>
                  <a:schemeClr val="dk1"/>
                </a:solidFill>
              </a:rPr>
              <a:t>What are the make and models of your equipment?  What version software are they using?  What is your experimental method?  What types of analyses will you run on your collected data?  Using what software or code?</a:t>
            </a:r>
          </a:p>
          <a:p>
            <a:pPr lvl="0" rtl="0">
              <a:lnSpc>
                <a:spcPct val="100000"/>
              </a:lnSpc>
              <a:spcBef>
                <a:spcPts val="0"/>
              </a:spcBef>
              <a:buNone/>
            </a:pPr>
            <a:endParaRPr sz="1200">
              <a:solidFill>
                <a:schemeClr val="dk1"/>
              </a:solidFill>
            </a:endParaRPr>
          </a:p>
          <a:p>
            <a:pPr lvl="0" rtl="0">
              <a:lnSpc>
                <a:spcPct val="100000"/>
              </a:lnSpc>
              <a:spcBef>
                <a:spcPts val="0"/>
              </a:spcBef>
              <a:buClr>
                <a:schemeClr val="dk1"/>
              </a:buClr>
              <a:buSzPct val="91666"/>
              <a:buFont typeface="Arial"/>
              <a:buNone/>
            </a:pPr>
            <a:r>
              <a:rPr lang="en" sz="1200">
                <a:solidFill>
                  <a:schemeClr val="dk1"/>
                </a:solidFill>
              </a:rPr>
              <a:t>Does your research group store data in a shared network drive?  Is it input into a database?  Is each person responsible for their own data?  How does the PI get a hold of it when a researcher leaves?  If there is personally identifiable information or other sensitive data being handled, are your storage methods compliant with the required security?  Once the research is complete, is there a process for safely disposing of sensitive information or preserving valuable data for the long term?</a:t>
            </a:r>
          </a:p>
          <a:p>
            <a:pPr>
              <a:spcBef>
                <a:spcPts val="0"/>
              </a:spcBef>
              <a:buNone/>
            </a:pPr>
            <a:endParaRPr/>
          </a:p>
        </p:txBody>
      </p:sp>
    </p:spTree>
    <p:extLst>
      <p:ext uri="{BB962C8B-B14F-4D97-AF65-F5344CB8AC3E}">
        <p14:creationId xmlns:p14="http://schemas.microsoft.com/office/powerpoint/2010/main" val="3878087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9" name="Shape 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00000"/>
              </a:lnSpc>
              <a:spcBef>
                <a:spcPts val="0"/>
              </a:spcBef>
              <a:buNone/>
            </a:pPr>
            <a:r>
              <a:rPr lang="en" sz="1200">
                <a:solidFill>
                  <a:schemeClr val="dk1"/>
                </a:solidFill>
              </a:rPr>
              <a:t>One of the greatest challenges in managing data is the distributed nature of modern research.  With so many responsibilities, it is easy to not prioritize data management.  By assigning data management tasks, you will increase the efficiency of your research.</a:t>
            </a:r>
          </a:p>
          <a:p>
            <a:pPr lvl="0" indent="457200" rtl="0">
              <a:lnSpc>
                <a:spcPct val="100000"/>
              </a:lnSpc>
              <a:spcBef>
                <a:spcPts val="0"/>
              </a:spcBef>
              <a:buNone/>
            </a:pPr>
            <a:r>
              <a:rPr lang="en" sz="1200">
                <a:solidFill>
                  <a:schemeClr val="dk1"/>
                </a:solidFill>
              </a:rPr>
              <a:t>Laboratory notebooks, paper and electronic, may be audited by the funder, such as NIH.  Managing and preserving these notebooks require a plan.</a:t>
            </a:r>
          </a:p>
          <a:p>
            <a:pPr lvl="0" indent="457200" rtl="0">
              <a:lnSpc>
                <a:spcPct val="100000"/>
              </a:lnSpc>
              <a:spcBef>
                <a:spcPts val="0"/>
              </a:spcBef>
              <a:buNone/>
            </a:pPr>
            <a:r>
              <a:rPr lang="en" sz="1200">
                <a:solidFill>
                  <a:schemeClr val="dk1"/>
                </a:solidFill>
              </a:rPr>
              <a:t>In many labs personnel are changing constantly.  There must be a plan to bridge the data management knowledge of new and outgoing students, post-docs, and staff.</a:t>
            </a:r>
          </a:p>
          <a:p>
            <a:pPr lvl="0" indent="457200" rtl="0">
              <a:lnSpc>
                <a:spcPct val="100000"/>
              </a:lnSpc>
              <a:spcBef>
                <a:spcPts val="0"/>
              </a:spcBef>
              <a:buClr>
                <a:schemeClr val="dk1"/>
              </a:buClr>
              <a:buSzPct val="91666"/>
              <a:buFont typeface="Arial"/>
              <a:buNone/>
            </a:pPr>
            <a:r>
              <a:rPr lang="en" sz="1200">
                <a:solidFill>
                  <a:schemeClr val="dk1"/>
                </a:solidFill>
              </a:rPr>
              <a:t>Here are some best practices for outlining roles for managing data and laboratory notebooks.  Unless the distribution of responsibility is clear, misunderstandings can result and compliance jeopardized.</a:t>
            </a:r>
          </a:p>
          <a:p>
            <a:pPr lvl="0" indent="457200" rtl="0">
              <a:lnSpc>
                <a:spcPct val="100000"/>
              </a:lnSpc>
              <a:spcBef>
                <a:spcPts val="0"/>
              </a:spcBef>
              <a:buClr>
                <a:schemeClr val="dk1"/>
              </a:buClr>
              <a:buSzPct val="91666"/>
              <a:buFont typeface="Arial"/>
              <a:buNone/>
            </a:pPr>
            <a:r>
              <a:rPr lang="en" sz="1200">
                <a:solidFill>
                  <a:schemeClr val="dk1"/>
                </a:solidFill>
              </a:rPr>
              <a:t>Although funders provide funds to sponsor PIs and their labs’ research, according to Brandeis policy, the data from federally sponsored research ultimately belongs to the institution.</a:t>
            </a:r>
          </a:p>
          <a:p>
            <a:pPr lvl="0" indent="457200" rtl="0">
              <a:lnSpc>
                <a:spcPct val="100000"/>
              </a:lnSpc>
              <a:spcBef>
                <a:spcPts val="0"/>
              </a:spcBef>
              <a:buClr>
                <a:schemeClr val="dk1"/>
              </a:buClr>
              <a:buSzPct val="91666"/>
              <a:buFont typeface="Arial"/>
              <a:buNone/>
            </a:pPr>
            <a:r>
              <a:rPr lang="en" sz="1200">
                <a:solidFill>
                  <a:schemeClr val="dk1"/>
                </a:solidFill>
              </a:rPr>
              <a:t>The PI and researchers are seen as stewards of data and are responsible for its management and security.</a:t>
            </a:r>
          </a:p>
          <a:p>
            <a:pPr lvl="0" indent="457200" rtl="0">
              <a:lnSpc>
                <a:spcPct val="100000"/>
              </a:lnSpc>
              <a:spcBef>
                <a:spcPts val="0"/>
              </a:spcBef>
              <a:buClr>
                <a:schemeClr val="dk1"/>
              </a:buClr>
              <a:buSzPct val="91666"/>
              <a:buFont typeface="Arial"/>
              <a:buNone/>
            </a:pPr>
            <a:r>
              <a:rPr lang="en" sz="1200">
                <a:solidFill>
                  <a:schemeClr val="dk1"/>
                </a:solidFill>
              </a:rPr>
              <a:t>Students should check with their PIs about question regarding their data management responsibilities, and always confer with them before taking, copying, or sharing any data, within the institution or outside your lab.</a:t>
            </a:r>
          </a:p>
          <a:p>
            <a:pPr lvl="0" indent="457200" rtl="0">
              <a:lnSpc>
                <a:spcPct val="100000"/>
              </a:lnSpc>
              <a:spcBef>
                <a:spcPts val="0"/>
              </a:spcBef>
              <a:buNone/>
            </a:pPr>
            <a:r>
              <a:rPr lang="en" sz="1200">
                <a:solidFill>
                  <a:schemeClr val="dk1"/>
                </a:solidFill>
              </a:rPr>
              <a:t>We hear a lot from students that they have had to learn data management on the go and may have little to no formal training on how to manage a specific project’s data, so please put some thought into documenting and formalizing data management roles &amp; responsibilities.  This is an important aspect of a data management plan.</a:t>
            </a:r>
          </a:p>
        </p:txBody>
      </p:sp>
    </p:spTree>
    <p:extLst>
      <p:ext uri="{BB962C8B-B14F-4D97-AF65-F5344CB8AC3E}">
        <p14:creationId xmlns:p14="http://schemas.microsoft.com/office/powerpoint/2010/main" val="2241873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7" name="Shape 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b="1" dirty="0"/>
              <a:t>Issues of File Organization</a:t>
            </a:r>
          </a:p>
          <a:p>
            <a:pPr rtl="0">
              <a:spcBef>
                <a:spcPts val="0"/>
              </a:spcBef>
              <a:buNone/>
            </a:pPr>
            <a:r>
              <a:rPr lang="en" dirty="0"/>
              <a:t>While the image on the left is a cartoon, the one on the right comes from an actual researcher’s computer.  Issues include long titles that still manage to be uninformative, use of symbols that won’t be accepted on every system, lack of a file identifying itself as an abbreviation key or file naming system outline. </a:t>
            </a:r>
          </a:p>
          <a:p>
            <a:pPr marL="457200" lvl="0" indent="-228600" rtl="0">
              <a:spcBef>
                <a:spcPts val="0"/>
              </a:spcBef>
              <a:buClr>
                <a:schemeClr val="dk1"/>
              </a:buClr>
              <a:buChar char="-"/>
            </a:pPr>
            <a:r>
              <a:rPr lang="en" dirty="0" smtClean="0">
                <a:solidFill>
                  <a:schemeClr val="dk1"/>
                </a:solidFill>
              </a:rPr>
              <a:t>attractive?</a:t>
            </a:r>
            <a:endParaRPr lang="en" dirty="0">
              <a:solidFill>
                <a:schemeClr val="dk1"/>
              </a:solidFill>
            </a:endParaRPr>
          </a:p>
          <a:p>
            <a:pPr marL="457200" lvl="0" indent="-228600" rtl="0">
              <a:spcBef>
                <a:spcPts val="0"/>
              </a:spcBef>
              <a:buChar char="-"/>
            </a:pPr>
            <a:r>
              <a:rPr lang="en" dirty="0"/>
              <a:t>awesome and awesomer?</a:t>
            </a:r>
          </a:p>
          <a:p>
            <a:pPr marL="457200" lvl="0" indent="-228600" rtl="0">
              <a:spcBef>
                <a:spcPts val="0"/>
              </a:spcBef>
              <a:buChar char="-"/>
            </a:pPr>
            <a:r>
              <a:rPr lang="en" dirty="0"/>
              <a:t>ura Gel 5 - 3.10.11 vs. ura Gel 6 - 3.10.11?</a:t>
            </a:r>
          </a:p>
          <a:p>
            <a:pPr marL="457200" lvl="0" indent="-228600" rtl="0">
              <a:spcBef>
                <a:spcPts val="0"/>
              </a:spcBef>
              <a:buChar char="-"/>
            </a:pPr>
            <a:r>
              <a:rPr lang="en" dirty="0"/>
              <a:t>ura gel 2 Monday Ravenclaw un-starred?</a:t>
            </a:r>
          </a:p>
          <a:p>
            <a:pPr>
              <a:spcBef>
                <a:spcPts val="0"/>
              </a:spcBef>
              <a:buNone/>
            </a:pPr>
            <a:endParaRPr dirty="0"/>
          </a:p>
        </p:txBody>
      </p:sp>
    </p:spTree>
    <p:extLst>
      <p:ext uri="{BB962C8B-B14F-4D97-AF65-F5344CB8AC3E}">
        <p14:creationId xmlns:p14="http://schemas.microsoft.com/office/powerpoint/2010/main" val="10910739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0" lvl="0" indent="0" rtl="0">
              <a:spcBef>
                <a:spcPts val="0"/>
              </a:spcBef>
              <a:buClr>
                <a:schemeClr val="dk1"/>
              </a:buClr>
              <a:buSzPct val="91666"/>
              <a:buFont typeface="Arial"/>
              <a:buNone/>
            </a:pPr>
            <a:r>
              <a:rPr lang="en" sz="1200">
                <a:solidFill>
                  <a:schemeClr val="dk1"/>
                </a:solidFill>
              </a:rPr>
              <a:t>Anyone who has deleted a folder they thought was empty only to find out it had the only copy of that spreadsheet in it, </a:t>
            </a:r>
            <a:r>
              <a:rPr lang="en" sz="1200" i="1">
                <a:solidFill>
                  <a:schemeClr val="dk1"/>
                </a:solidFill>
              </a:rPr>
              <a:t>Saved </a:t>
            </a:r>
            <a:r>
              <a:rPr lang="en" sz="1200">
                <a:solidFill>
                  <a:schemeClr val="dk1"/>
                </a:solidFill>
              </a:rPr>
              <a:t>a document instead of </a:t>
            </a:r>
            <a:r>
              <a:rPr lang="en" sz="1200" i="1">
                <a:solidFill>
                  <a:schemeClr val="dk1"/>
                </a:solidFill>
              </a:rPr>
              <a:t>Saved As</a:t>
            </a:r>
            <a:r>
              <a:rPr lang="en" sz="1200">
                <a:solidFill>
                  <a:schemeClr val="dk1"/>
                </a:solidFill>
              </a:rPr>
              <a:t>, or just lost track of where certain data was and had to open every single file on their computer to find it knows the pain of losing data to disorganization.  Good file management also requires thinking about how you and others can both easily find and make sense of your files.</a:t>
            </a:r>
          </a:p>
          <a:p>
            <a:pPr lvl="0" indent="457200" rtl="0">
              <a:spcBef>
                <a:spcPts val="0"/>
              </a:spcBef>
              <a:buClr>
                <a:schemeClr val="dk1"/>
              </a:buClr>
              <a:buSzPct val="91666"/>
              <a:buFont typeface="Arial"/>
              <a:buNone/>
            </a:pPr>
            <a:r>
              <a:rPr lang="en" sz="1200">
                <a:solidFill>
                  <a:schemeClr val="dk1"/>
                </a:solidFill>
              </a:rPr>
              <a:t>The important part of folder organization is that it makes your life easier.  Do you think about your research chronologically?  Give each month a folder!  Organize by experiment name, project type, or collaborators’ names.  Whatever works for you.  Just be consistent, both individually, and across a research group - especially in shared folders.  Ideally, research groups will have a codified file naming system that new researchers are trained on.</a:t>
            </a:r>
          </a:p>
        </p:txBody>
      </p:sp>
    </p:spTree>
    <p:extLst>
      <p:ext uri="{BB962C8B-B14F-4D97-AF65-F5344CB8AC3E}">
        <p14:creationId xmlns:p14="http://schemas.microsoft.com/office/powerpoint/2010/main" val="565816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sz="1200">
                <a:solidFill>
                  <a:schemeClr val="dk1"/>
                </a:solidFill>
              </a:rPr>
              <a:t>Here is an example from a biomedical engineering lab that shows how you can add in project information into the file name.  Notice that the researcher labels each file with an experiment that links back to the laboratory notebook.  This allows multiple people and multiple experiments involving the same sample, without confusing who is using it in where.  Having a systematic approach to labeling and mapping files allows for the efficient retrieval and interpretation of the data.</a:t>
            </a:r>
          </a:p>
        </p:txBody>
      </p:sp>
    </p:spTree>
    <p:extLst>
      <p:ext uri="{BB962C8B-B14F-4D97-AF65-F5344CB8AC3E}">
        <p14:creationId xmlns:p14="http://schemas.microsoft.com/office/powerpoint/2010/main" val="3383174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lnSpc>
                <a:spcPct val="100000"/>
              </a:lnSpc>
              <a:spcBef>
                <a:spcPts val="0"/>
              </a:spcBef>
              <a:buNone/>
            </a:pPr>
            <a:r>
              <a:rPr lang="en" sz="1200">
                <a:solidFill>
                  <a:schemeClr val="dk1"/>
                </a:solidFill>
              </a:rPr>
              <a:t>Consider strategies you might use for version control; how will you keep track of which file is the most current?  Version control can be particularly challenging for collaborative projects in which several people may be able to change a file.</a:t>
            </a:r>
          </a:p>
          <a:p>
            <a:pPr indent="457200" rtl="0">
              <a:lnSpc>
                <a:spcPct val="100000"/>
              </a:lnSpc>
              <a:spcBef>
                <a:spcPts val="0"/>
              </a:spcBef>
              <a:buNone/>
            </a:pPr>
            <a:r>
              <a:rPr lang="en" sz="1200">
                <a:solidFill>
                  <a:schemeClr val="dk1"/>
                </a:solidFill>
              </a:rPr>
              <a:t>Why would you want to keep older versions of your paper, when the newer version has the latest work?  Maybe an earlier section of your paper was taken out that you later need to include.  Maybe there’s a miscommunication between yourself and a collaborator and you need to revert to an earlier layout.  If you’ve put time and effort into it, don’t just throw it away.  Even if it doesn’t make it into the final version, having it on hand for future efforts might come in handy.</a:t>
            </a:r>
          </a:p>
          <a:p>
            <a:pPr lvl="0" rtl="0">
              <a:lnSpc>
                <a:spcPct val="100000"/>
              </a:lnSpc>
              <a:spcBef>
                <a:spcPts val="0"/>
              </a:spcBef>
              <a:buNone/>
            </a:pPr>
            <a:r>
              <a:rPr lang="en" sz="1200">
                <a:solidFill>
                  <a:schemeClr val="dk1"/>
                </a:solidFill>
              </a:rPr>
              <a:t>Manual file name versioning:</a:t>
            </a:r>
          </a:p>
          <a:p>
            <a:pPr marL="457200" lvl="0" indent="-228600" rtl="0">
              <a:lnSpc>
                <a:spcPct val="100000"/>
              </a:lnSpc>
              <a:spcBef>
                <a:spcPts val="0"/>
              </a:spcBef>
              <a:buClr>
                <a:schemeClr val="dk1"/>
              </a:buClr>
              <a:buSzPct val="100000"/>
            </a:pPr>
            <a:r>
              <a:rPr lang="en" sz="1200">
                <a:solidFill>
                  <a:schemeClr val="dk1"/>
                </a:solidFill>
              </a:rPr>
              <a:t>Don't use confusing labels, such as 'revision', 'final', 'final2', etc.</a:t>
            </a:r>
          </a:p>
          <a:p>
            <a:pPr marL="457200" lvl="0" indent="-228600" rtl="0">
              <a:lnSpc>
                <a:spcPct val="100000"/>
              </a:lnSpc>
              <a:spcBef>
                <a:spcPts val="0"/>
              </a:spcBef>
              <a:buClr>
                <a:schemeClr val="dk1"/>
              </a:buClr>
              <a:buSzPct val="100000"/>
            </a:pPr>
            <a:r>
              <a:rPr lang="en" sz="1200">
                <a:solidFill>
                  <a:schemeClr val="dk1"/>
                </a:solidFill>
              </a:rPr>
              <a:t>When using sequential numbering, make sure to use leading zeros to allow for multi-digit versions. For example, a sequence of 1-10 should be numbered 01-10; a sequence of 1-100 should be numbered 001-010-100.</a:t>
            </a:r>
          </a:p>
          <a:p>
            <a:pPr lvl="0" rtl="0">
              <a:lnSpc>
                <a:spcPct val="100000"/>
              </a:lnSpc>
              <a:spcBef>
                <a:spcPts val="0"/>
              </a:spcBef>
              <a:buNone/>
            </a:pPr>
            <a:r>
              <a:rPr lang="en" sz="1200">
                <a:solidFill>
                  <a:schemeClr val="dk1"/>
                </a:solidFill>
              </a:rPr>
              <a:t>Version control software (SVN) such as</a:t>
            </a:r>
            <a:r>
              <a:rPr lang="en" sz="1200">
                <a:solidFill>
                  <a:schemeClr val="dk1"/>
                </a:solidFill>
                <a:hlinkClick r:id="rId3"/>
              </a:rPr>
              <a:t> </a:t>
            </a:r>
            <a:r>
              <a:rPr lang="en" sz="1200" u="sng">
                <a:solidFill>
                  <a:srgbClr val="1155CC"/>
                </a:solidFill>
                <a:hlinkClick r:id="rId3"/>
              </a:rPr>
              <a:t>Mercurial</a:t>
            </a:r>
            <a:r>
              <a:rPr lang="en" sz="1200">
                <a:solidFill>
                  <a:schemeClr val="dk1"/>
                </a:solidFill>
              </a:rPr>
              <a:t>, or</a:t>
            </a:r>
            <a:r>
              <a:rPr lang="en" sz="1200">
                <a:solidFill>
                  <a:schemeClr val="dk1"/>
                </a:solidFill>
                <a:hlinkClick r:id="rId4"/>
              </a:rPr>
              <a:t> </a:t>
            </a:r>
            <a:r>
              <a:rPr lang="en" sz="1200" u="sng">
                <a:solidFill>
                  <a:srgbClr val="1155CC"/>
                </a:solidFill>
                <a:hlinkClick r:id="rId4"/>
              </a:rPr>
              <a:t>TortoiseSVN</a:t>
            </a:r>
            <a:r>
              <a:rPr lang="en" sz="1200">
                <a:solidFill>
                  <a:schemeClr val="dk1"/>
                </a:solidFill>
              </a:rPr>
              <a:t>, can track revisions to files and help you roll back to a previous version of a file.  Brandeis LTS maintains a versioning server called svn.unet.brandeis.edu using the apache svn Subversion to backup UNet Home Spaces and files.brandeis.edu.  We do not officially support any versioning software for individual use and cannot guarantee troubleshooting or installation assistance.  </a:t>
            </a:r>
          </a:p>
          <a:p>
            <a:pPr lvl="0" indent="457200" rtl="0">
              <a:lnSpc>
                <a:spcPct val="100000"/>
              </a:lnSpc>
              <a:spcBef>
                <a:spcPts val="0"/>
              </a:spcBef>
              <a:buNone/>
            </a:pPr>
            <a:r>
              <a:rPr lang="en" sz="1200">
                <a:solidFill>
                  <a:schemeClr val="dk1"/>
                </a:solidFill>
              </a:rPr>
              <a:t>Google Drive, Adobe, newer Word programs and similar software have some built-in versioning.  They both compress or discard older versions after a certain point and are not true version control.</a:t>
            </a:r>
          </a:p>
          <a:p>
            <a:pPr lvl="0" rtl="0">
              <a:lnSpc>
                <a:spcPct val="100000"/>
              </a:lnSpc>
              <a:spcBef>
                <a:spcPts val="0"/>
              </a:spcBef>
              <a:buNone/>
            </a:pPr>
            <a:endParaRPr sz="1200">
              <a:solidFill>
                <a:schemeClr val="dk1"/>
              </a:solidFill>
            </a:endParaRPr>
          </a:p>
        </p:txBody>
      </p:sp>
    </p:spTree>
    <p:extLst>
      <p:ext uri="{BB962C8B-B14F-4D97-AF65-F5344CB8AC3E}">
        <p14:creationId xmlns:p14="http://schemas.microsoft.com/office/powerpoint/2010/main" val="11901754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sz="1200">
                <a:solidFill>
                  <a:schemeClr val="dk1"/>
                </a:solidFill>
              </a:rPr>
              <a:t>Files can become useless if the software that can open them is no longer available.  This is a common problem for lab equipment and analysis software that saves files in proprietary formats.  We have recommendations for saving your files in what are called archival formats.  These formats are open/non-proprietary, and are the best option for having files that are still accessible long after your thesis is complete.</a:t>
            </a:r>
          </a:p>
          <a:p>
            <a:pPr lvl="0" indent="457200" rtl="0">
              <a:lnSpc>
                <a:spcPct val="100000"/>
              </a:lnSpc>
              <a:spcBef>
                <a:spcPts val="0"/>
              </a:spcBef>
              <a:buClr>
                <a:schemeClr val="dk1"/>
              </a:buClr>
              <a:buSzPct val="91666"/>
              <a:buFont typeface="Arial"/>
              <a:buNone/>
            </a:pPr>
            <a:r>
              <a:rPr lang="en" sz="1200">
                <a:solidFill>
                  <a:schemeClr val="dk1"/>
                </a:solidFill>
              </a:rPr>
              <a:t>Non-proprietary or Open Formats are Readable by more than just the equipment and/or program that generated it.  Sometimes proprietary file formats are unavoidable.  However, proprietary formats can often be converted to open formats.  </a:t>
            </a:r>
          </a:p>
          <a:p>
            <a:pPr indent="457200">
              <a:lnSpc>
                <a:spcPct val="100000"/>
              </a:lnSpc>
              <a:spcBef>
                <a:spcPts val="0"/>
              </a:spcBef>
              <a:buNone/>
            </a:pPr>
            <a:r>
              <a:rPr lang="en" sz="1200">
                <a:solidFill>
                  <a:schemeClr val="dk1"/>
                </a:solidFill>
              </a:rPr>
              <a:t>Unencrypted / uncompressed Formats: offer the best prospects for long-term access.  If files are encrypted and/or compressed, the method used will need to be both discoverable and usable for file access in the future.</a:t>
            </a:r>
          </a:p>
        </p:txBody>
      </p:sp>
    </p:spTree>
    <p:extLst>
      <p:ext uri="{BB962C8B-B14F-4D97-AF65-F5344CB8AC3E}">
        <p14:creationId xmlns:p14="http://schemas.microsoft.com/office/powerpoint/2010/main" val="2983822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p:nvPr/>
        </p:nvSpPr>
        <p:spPr>
          <a:xfrm rot="10800000" flipH="1">
            <a:off x="0" y="3093534"/>
            <a:ext cx="8458200" cy="712199"/>
          </a:xfrm>
          <a:prstGeom prst="rect">
            <a:avLst/>
          </a:prstGeom>
          <a:solidFill>
            <a:schemeClr val="accent6"/>
          </a:solidFill>
          <a:ln>
            <a:noFill/>
          </a:ln>
        </p:spPr>
        <p:txBody>
          <a:bodyPr lIns="91425" tIns="45700" rIns="91425" bIns="45700" anchor="ctr" anchorCtr="0">
            <a:noAutofit/>
          </a:bodyPr>
          <a:lstStyle/>
          <a:p>
            <a:pPr>
              <a:spcBef>
                <a:spcPts val="0"/>
              </a:spcBef>
              <a:buNone/>
            </a:pPr>
            <a:endParaRPr/>
          </a:p>
        </p:txBody>
      </p:sp>
      <p:sp>
        <p:nvSpPr>
          <p:cNvPr id="10" name="Shape 10"/>
          <p:cNvSpPr txBox="1">
            <a:spLocks noGrp="1"/>
          </p:cNvSpPr>
          <p:nvPr>
            <p:ph type="ctrTitle"/>
          </p:nvPr>
        </p:nvSpPr>
        <p:spPr>
          <a:xfrm>
            <a:off x="685800" y="1300757"/>
            <a:ext cx="7772400" cy="1684199"/>
          </a:xfrm>
          <a:prstGeom prst="rect">
            <a:avLst/>
          </a:prstGeom>
        </p:spPr>
        <p:txBody>
          <a:bodyPr lIns="91425" tIns="91425" rIns="91425" bIns="91425" anchor="b" anchorCtr="0"/>
          <a:lstStyle>
            <a:lvl1pPr rtl="0">
              <a:spcBef>
                <a:spcPts val="0"/>
              </a:spcBef>
              <a:buClr>
                <a:schemeClr val="dk2"/>
              </a:buClr>
              <a:buSzPct val="100000"/>
              <a:defRPr sz="7200">
                <a:solidFill>
                  <a:schemeClr val="dk2"/>
                </a:solidFill>
              </a:defRPr>
            </a:lvl1pPr>
            <a:lvl2pPr rtl="0">
              <a:spcBef>
                <a:spcPts val="0"/>
              </a:spcBef>
              <a:buClr>
                <a:schemeClr val="dk2"/>
              </a:buClr>
              <a:buSzPct val="100000"/>
              <a:defRPr sz="7200">
                <a:solidFill>
                  <a:schemeClr val="dk2"/>
                </a:solidFill>
              </a:defRPr>
            </a:lvl2pPr>
            <a:lvl3pPr rtl="0">
              <a:spcBef>
                <a:spcPts val="0"/>
              </a:spcBef>
              <a:buClr>
                <a:schemeClr val="dk2"/>
              </a:buClr>
              <a:buSzPct val="100000"/>
              <a:defRPr sz="7200">
                <a:solidFill>
                  <a:schemeClr val="dk2"/>
                </a:solidFill>
              </a:defRPr>
            </a:lvl3pPr>
            <a:lvl4pPr rtl="0">
              <a:spcBef>
                <a:spcPts val="0"/>
              </a:spcBef>
              <a:buClr>
                <a:schemeClr val="dk2"/>
              </a:buClr>
              <a:buSzPct val="100000"/>
              <a:defRPr sz="7200">
                <a:solidFill>
                  <a:schemeClr val="dk2"/>
                </a:solidFill>
              </a:defRPr>
            </a:lvl4pPr>
            <a:lvl5pPr rtl="0">
              <a:spcBef>
                <a:spcPts val="0"/>
              </a:spcBef>
              <a:buClr>
                <a:schemeClr val="dk2"/>
              </a:buClr>
              <a:buSzPct val="100000"/>
              <a:defRPr sz="7200">
                <a:solidFill>
                  <a:schemeClr val="dk2"/>
                </a:solidFill>
              </a:defRPr>
            </a:lvl5pPr>
            <a:lvl6pPr rtl="0">
              <a:spcBef>
                <a:spcPts val="0"/>
              </a:spcBef>
              <a:buClr>
                <a:schemeClr val="dk2"/>
              </a:buClr>
              <a:buSzPct val="100000"/>
              <a:defRPr sz="7200">
                <a:solidFill>
                  <a:schemeClr val="dk2"/>
                </a:solidFill>
              </a:defRPr>
            </a:lvl6pPr>
            <a:lvl7pPr rtl="0">
              <a:spcBef>
                <a:spcPts val="0"/>
              </a:spcBef>
              <a:buClr>
                <a:schemeClr val="dk2"/>
              </a:buClr>
              <a:buSzPct val="100000"/>
              <a:defRPr sz="7200">
                <a:solidFill>
                  <a:schemeClr val="dk2"/>
                </a:solidFill>
              </a:defRPr>
            </a:lvl7pPr>
            <a:lvl8pPr rtl="0">
              <a:spcBef>
                <a:spcPts val="0"/>
              </a:spcBef>
              <a:buClr>
                <a:schemeClr val="dk2"/>
              </a:buClr>
              <a:buSzPct val="100000"/>
              <a:defRPr sz="7200">
                <a:solidFill>
                  <a:schemeClr val="dk2"/>
                </a:solidFill>
              </a:defRPr>
            </a:lvl8pPr>
            <a:lvl9pPr rtl="0">
              <a:spcBef>
                <a:spcPts val="0"/>
              </a:spcBef>
              <a:buClr>
                <a:schemeClr val="dk2"/>
              </a:buClr>
              <a:buSzPct val="100000"/>
              <a:defRPr sz="7200">
                <a:solidFill>
                  <a:schemeClr val="dk2"/>
                </a:solidFill>
              </a:defRPr>
            </a:lvl9pPr>
          </a:lstStyle>
          <a:p>
            <a:endParaRPr/>
          </a:p>
        </p:txBody>
      </p:sp>
      <p:sp>
        <p:nvSpPr>
          <p:cNvPr id="11" name="Shape 11"/>
          <p:cNvSpPr txBox="1">
            <a:spLocks noGrp="1"/>
          </p:cNvSpPr>
          <p:nvPr>
            <p:ph type="subTitle" idx="1"/>
          </p:nvPr>
        </p:nvSpPr>
        <p:spPr>
          <a:xfrm>
            <a:off x="685800" y="3093357"/>
            <a:ext cx="7772400" cy="712199"/>
          </a:xfrm>
          <a:prstGeom prst="rect">
            <a:avLst/>
          </a:prstGeom>
        </p:spPr>
        <p:txBody>
          <a:bodyPr lIns="91425" tIns="91425" rIns="91425" bIns="91425" anchor="ctr" anchorCtr="0"/>
          <a:lstStyle>
            <a:lvl1pPr rtl="0">
              <a:spcBef>
                <a:spcPts val="0"/>
              </a:spcBef>
              <a:buClr>
                <a:srgbClr val="EFEFEF"/>
              </a:buClr>
              <a:buNone/>
              <a:defRPr b="1">
                <a:solidFill>
                  <a:srgbClr val="EFEFEF"/>
                </a:solidFill>
              </a:defRPr>
            </a:lvl1pPr>
            <a:lvl2pPr rtl="0">
              <a:spcBef>
                <a:spcPts val="0"/>
              </a:spcBef>
              <a:buClr>
                <a:schemeClr val="lt2"/>
              </a:buClr>
              <a:buSzPct val="100000"/>
              <a:buNone/>
              <a:defRPr sz="3000" b="1">
                <a:solidFill>
                  <a:schemeClr val="lt2"/>
                </a:solidFill>
              </a:defRPr>
            </a:lvl2pPr>
            <a:lvl3pPr rtl="0">
              <a:spcBef>
                <a:spcPts val="0"/>
              </a:spcBef>
              <a:buClr>
                <a:schemeClr val="lt2"/>
              </a:buClr>
              <a:buSzPct val="100000"/>
              <a:buNone/>
              <a:defRPr sz="3000" b="1">
                <a:solidFill>
                  <a:schemeClr val="lt2"/>
                </a:solidFill>
              </a:defRPr>
            </a:lvl3pPr>
            <a:lvl4pPr rtl="0">
              <a:spcBef>
                <a:spcPts val="0"/>
              </a:spcBef>
              <a:buClr>
                <a:schemeClr val="lt2"/>
              </a:buClr>
              <a:buSzPct val="100000"/>
              <a:buNone/>
              <a:defRPr sz="3000" b="1">
                <a:solidFill>
                  <a:schemeClr val="lt2"/>
                </a:solidFill>
              </a:defRPr>
            </a:lvl4pPr>
            <a:lvl5pPr rtl="0">
              <a:spcBef>
                <a:spcPts val="0"/>
              </a:spcBef>
              <a:buClr>
                <a:schemeClr val="lt2"/>
              </a:buClr>
              <a:buSzPct val="100000"/>
              <a:buNone/>
              <a:defRPr sz="3000" b="1">
                <a:solidFill>
                  <a:schemeClr val="lt2"/>
                </a:solidFill>
              </a:defRPr>
            </a:lvl5pPr>
            <a:lvl6pPr rtl="0">
              <a:spcBef>
                <a:spcPts val="0"/>
              </a:spcBef>
              <a:buClr>
                <a:schemeClr val="lt2"/>
              </a:buClr>
              <a:buSzPct val="100000"/>
              <a:buNone/>
              <a:defRPr sz="3000" b="1">
                <a:solidFill>
                  <a:schemeClr val="lt2"/>
                </a:solidFill>
              </a:defRPr>
            </a:lvl6pPr>
            <a:lvl7pPr rtl="0">
              <a:spcBef>
                <a:spcPts val="0"/>
              </a:spcBef>
              <a:buClr>
                <a:schemeClr val="lt2"/>
              </a:buClr>
              <a:buSzPct val="100000"/>
              <a:buNone/>
              <a:defRPr sz="3000" b="1">
                <a:solidFill>
                  <a:schemeClr val="lt2"/>
                </a:solidFill>
              </a:defRPr>
            </a:lvl7pPr>
            <a:lvl8pPr rtl="0">
              <a:spcBef>
                <a:spcPts val="0"/>
              </a:spcBef>
              <a:buClr>
                <a:schemeClr val="lt2"/>
              </a:buClr>
              <a:buSzPct val="100000"/>
              <a:buNone/>
              <a:defRPr sz="3000" b="1">
                <a:solidFill>
                  <a:schemeClr val="lt2"/>
                </a:solidFill>
              </a:defRPr>
            </a:lvl8pPr>
            <a:lvl9pPr rtl="0">
              <a:spcBef>
                <a:spcPts val="0"/>
              </a:spcBef>
              <a:buClr>
                <a:schemeClr val="lt2"/>
              </a:buClr>
              <a:buSzPct val="100000"/>
              <a:buNone/>
              <a:defRPr sz="3000" b="1">
                <a:solidFill>
                  <a:schemeClr val="lt2"/>
                </a:solidFill>
              </a:defRPr>
            </a:lvl9pPr>
          </a:lstStyle>
          <a:p>
            <a:endParaRPr/>
          </a:p>
        </p:txBody>
      </p:sp>
      <p:sp>
        <p:nvSpPr>
          <p:cNvPr id="12" name="Shape 12"/>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3"/>
        <p:cNvGrpSpPr/>
        <p:nvPr/>
      </p:nvGrpSpPr>
      <p:grpSpPr>
        <a:xfrm>
          <a:off x="0" y="0"/>
          <a:ext cx="0" cy="0"/>
          <a:chOff x="0" y="0"/>
          <a:chExt cx="0" cy="0"/>
        </a:xfrm>
      </p:grpSpPr>
      <p:sp>
        <p:nvSpPr>
          <p:cNvPr id="14" name="Shape 14"/>
          <p:cNvSpPr/>
          <p:nvPr/>
        </p:nvSpPr>
        <p:spPr>
          <a:xfrm>
            <a:off x="0" y="205977"/>
            <a:ext cx="8686800" cy="1165799"/>
          </a:xfrm>
          <a:prstGeom prst="rect">
            <a:avLst/>
          </a:prstGeom>
          <a:solidFill>
            <a:schemeClr val="accent6"/>
          </a:solidFill>
          <a:ln>
            <a:noFill/>
          </a:ln>
        </p:spPr>
        <p:txBody>
          <a:bodyPr lIns="91425" tIns="45700" rIns="91425" bIns="45700" anchor="ctr" anchorCtr="0">
            <a:noAutofit/>
          </a:bodyPr>
          <a:lstStyle/>
          <a:p>
            <a:pPr>
              <a:spcBef>
                <a:spcPts val="0"/>
              </a:spcBef>
              <a:buNone/>
            </a:pPr>
            <a:endParaRPr/>
          </a:p>
        </p:txBody>
      </p:sp>
      <p:sp>
        <p:nvSpPr>
          <p:cNvPr id="15" name="Shape 15"/>
          <p:cNvSpPr txBox="1">
            <a:spLocks noGrp="1"/>
          </p:cNvSpPr>
          <p:nvPr>
            <p:ph type="title"/>
          </p:nvPr>
        </p:nvSpPr>
        <p:spPr>
          <a:xfrm>
            <a:off x="457200" y="205977"/>
            <a:ext cx="8229600" cy="1141499"/>
          </a:xfrm>
          <a:prstGeom prst="rect">
            <a:avLst/>
          </a:prstGeom>
        </p:spPr>
        <p:txBody>
          <a:bodyPr lIns="91425" tIns="91425" rIns="91425" bIns="91425" anchor="b" anchorCtr="0"/>
          <a:lstStyle>
            <a:lvl1pPr rtl="0">
              <a:spcBef>
                <a:spcPts val="0"/>
              </a:spcBef>
              <a:buSzPct val="100000"/>
              <a:defRPr sz="4600"/>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6" name="Shape 16"/>
          <p:cNvSpPr txBox="1">
            <a:spLocks noGrp="1"/>
          </p:cNvSpPr>
          <p:nvPr>
            <p:ph type="body" idx="1"/>
          </p:nvPr>
        </p:nvSpPr>
        <p:spPr>
          <a:xfrm>
            <a:off x="457200" y="1460499"/>
            <a:ext cx="8229600" cy="3465299"/>
          </a:xfrm>
          <a:prstGeom prst="rect">
            <a:avLst/>
          </a:prstGeom>
        </p:spPr>
        <p:txBody>
          <a:bodyPr lIns="91425" tIns="91425" rIns="91425" bIns="91425" anchor="t" anchorCtr="0"/>
          <a:lstStyle>
            <a:lvl1pPr rtl="0">
              <a:spcBef>
                <a:spcPts val="0"/>
              </a:spcBef>
              <a:buSzPct val="100000"/>
              <a:defRPr sz="2400"/>
            </a:lvl1pPr>
            <a:lvl2pPr rtl="0">
              <a:spcBef>
                <a:spcPts val="0"/>
              </a:spcBef>
              <a:buSzPct val="100000"/>
              <a:defRPr sz="2000"/>
            </a:lvl2pPr>
            <a:lvl3pPr rtl="0">
              <a:spcBef>
                <a:spcPts val="0"/>
              </a:spcBef>
              <a:buSzPct val="100000"/>
              <a:defRPr sz="1800"/>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7" name="Shape 17"/>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8"/>
        <p:cNvGrpSpPr/>
        <p:nvPr/>
      </p:nvGrpSpPr>
      <p:grpSpPr>
        <a:xfrm>
          <a:off x="0" y="0"/>
          <a:ext cx="0" cy="0"/>
          <a:chOff x="0" y="0"/>
          <a:chExt cx="0" cy="0"/>
        </a:xfrm>
      </p:grpSpPr>
      <p:sp>
        <p:nvSpPr>
          <p:cNvPr id="19" name="Shape 19"/>
          <p:cNvSpPr/>
          <p:nvPr/>
        </p:nvSpPr>
        <p:spPr>
          <a:xfrm>
            <a:off x="0" y="205977"/>
            <a:ext cx="8686800" cy="1165799"/>
          </a:xfrm>
          <a:prstGeom prst="rect">
            <a:avLst/>
          </a:prstGeom>
          <a:solidFill>
            <a:schemeClr val="accent6"/>
          </a:solidFill>
          <a:ln>
            <a:noFill/>
          </a:ln>
        </p:spPr>
        <p:txBody>
          <a:bodyPr lIns="91425" tIns="45700" rIns="91425" bIns="45700" anchor="ctr" anchorCtr="0">
            <a:noAutofit/>
          </a:bodyPr>
          <a:lstStyle/>
          <a:p>
            <a:pPr>
              <a:spcBef>
                <a:spcPts val="0"/>
              </a:spcBef>
              <a:buNone/>
            </a:pPr>
            <a:endParaRPr/>
          </a:p>
        </p:txBody>
      </p:sp>
      <p:sp>
        <p:nvSpPr>
          <p:cNvPr id="20" name="Shape 20"/>
          <p:cNvSpPr txBox="1">
            <a:spLocks noGrp="1"/>
          </p:cNvSpPr>
          <p:nvPr>
            <p:ph type="title"/>
          </p:nvPr>
        </p:nvSpPr>
        <p:spPr>
          <a:xfrm>
            <a:off x="457200" y="205977"/>
            <a:ext cx="8229600" cy="1141499"/>
          </a:xfrm>
          <a:prstGeom prst="rect">
            <a:avLst/>
          </a:prstGeom>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1" name="Shape 21"/>
          <p:cNvSpPr txBox="1">
            <a:spLocks noGrp="1"/>
          </p:cNvSpPr>
          <p:nvPr>
            <p:ph type="body" idx="1"/>
          </p:nvPr>
        </p:nvSpPr>
        <p:spPr>
          <a:xfrm>
            <a:off x="457200" y="1460499"/>
            <a:ext cx="4030200" cy="3465299"/>
          </a:xfrm>
          <a:prstGeom prst="rect">
            <a:avLst/>
          </a:prstGeom>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2" name="Shape 22"/>
          <p:cNvSpPr txBox="1">
            <a:spLocks noGrp="1"/>
          </p:cNvSpPr>
          <p:nvPr>
            <p:ph type="body" idx="2"/>
          </p:nvPr>
        </p:nvSpPr>
        <p:spPr>
          <a:xfrm>
            <a:off x="4656667" y="1461908"/>
            <a:ext cx="4030200" cy="3465299"/>
          </a:xfrm>
          <a:prstGeom prst="rect">
            <a:avLst/>
          </a:prstGeom>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3" name="Shape 2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4"/>
        <p:cNvGrpSpPr/>
        <p:nvPr/>
      </p:nvGrpSpPr>
      <p:grpSpPr>
        <a:xfrm>
          <a:off x="0" y="0"/>
          <a:ext cx="0" cy="0"/>
          <a:chOff x="0" y="0"/>
          <a:chExt cx="0" cy="0"/>
        </a:xfrm>
      </p:grpSpPr>
      <p:sp>
        <p:nvSpPr>
          <p:cNvPr id="25" name="Shape 25"/>
          <p:cNvSpPr/>
          <p:nvPr/>
        </p:nvSpPr>
        <p:spPr>
          <a:xfrm>
            <a:off x="0" y="205977"/>
            <a:ext cx="8686800" cy="1165799"/>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sp>
        <p:nvSpPr>
          <p:cNvPr id="26" name="Shape 26"/>
          <p:cNvSpPr txBox="1">
            <a:spLocks noGrp="1"/>
          </p:cNvSpPr>
          <p:nvPr>
            <p:ph type="title"/>
          </p:nvPr>
        </p:nvSpPr>
        <p:spPr>
          <a:xfrm>
            <a:off x="457200" y="205977"/>
            <a:ext cx="8229600" cy="1141499"/>
          </a:xfrm>
          <a:prstGeom prst="rect">
            <a:avLst/>
          </a:prstGeom>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7" name="Shape 27"/>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8"/>
        <p:cNvGrpSpPr/>
        <p:nvPr/>
      </p:nvGrpSpPr>
      <p:grpSpPr>
        <a:xfrm>
          <a:off x="0" y="0"/>
          <a:ext cx="0" cy="0"/>
          <a:chOff x="0" y="0"/>
          <a:chExt cx="0" cy="0"/>
        </a:xfrm>
      </p:grpSpPr>
      <p:sp>
        <p:nvSpPr>
          <p:cNvPr id="29" name="Shape 29"/>
          <p:cNvSpPr/>
          <p:nvPr/>
        </p:nvSpPr>
        <p:spPr>
          <a:xfrm>
            <a:off x="0" y="4406309"/>
            <a:ext cx="8686800" cy="519599"/>
          </a:xfrm>
          <a:prstGeom prst="rect">
            <a:avLst/>
          </a:prstGeom>
          <a:solidFill>
            <a:schemeClr val="accent6"/>
          </a:solidFill>
          <a:ln>
            <a:noFill/>
          </a:ln>
        </p:spPr>
        <p:txBody>
          <a:bodyPr lIns="91425" tIns="45700" rIns="91425" bIns="45700" anchor="ctr" anchorCtr="0">
            <a:noAutofit/>
          </a:bodyPr>
          <a:lstStyle/>
          <a:p>
            <a:pPr>
              <a:spcBef>
                <a:spcPts val="0"/>
              </a:spcBef>
              <a:buNone/>
            </a:pPr>
            <a:endParaRPr/>
          </a:p>
        </p:txBody>
      </p:sp>
      <p:sp>
        <p:nvSpPr>
          <p:cNvPr id="30" name="Shape 30"/>
          <p:cNvSpPr txBox="1">
            <a:spLocks noGrp="1"/>
          </p:cNvSpPr>
          <p:nvPr>
            <p:ph type="body" idx="1"/>
          </p:nvPr>
        </p:nvSpPr>
        <p:spPr>
          <a:xfrm>
            <a:off x="457200" y="4406309"/>
            <a:ext cx="8229600" cy="519599"/>
          </a:xfrm>
          <a:prstGeom prst="rect">
            <a:avLst/>
          </a:prstGeom>
        </p:spPr>
        <p:txBody>
          <a:bodyPr lIns="91425" tIns="91425" rIns="91425" bIns="91425" anchor="ctr" anchorCtr="0"/>
          <a:lstStyle>
            <a:lvl1pPr rtl="0">
              <a:spcBef>
                <a:spcPts val="0"/>
              </a:spcBef>
              <a:buClr>
                <a:schemeClr val="lt1"/>
              </a:buClr>
              <a:buSzPct val="100000"/>
              <a:buNone/>
              <a:defRPr sz="2400" b="1">
                <a:solidFill>
                  <a:schemeClr val="lt1"/>
                </a:solidFill>
              </a:defRPr>
            </a:lvl1pPr>
          </a:lstStyle>
          <a:p>
            <a:endParaRPr/>
          </a:p>
        </p:txBody>
      </p:sp>
      <p:sp>
        <p:nvSpPr>
          <p:cNvPr id="31" name="Shape 3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chemeClr val="dk1"/>
                </a:solidFill>
              </a:rPr>
              <a:t>‹#›</a:t>
            </a:fld>
            <a:endParaRPr lang="en">
              <a:solidFill>
                <a:schemeClr val="dk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2"/>
        <p:cNvGrpSpPr/>
        <p:nvPr/>
      </p:nvGrpSpPr>
      <p:grpSpPr>
        <a:xfrm>
          <a:off x="0" y="0"/>
          <a:ext cx="0" cy="0"/>
          <a:chOff x="0" y="0"/>
          <a:chExt cx="0" cy="0"/>
        </a:xfrm>
      </p:grpSpPr>
      <p:sp>
        <p:nvSpPr>
          <p:cNvPr id="33" name="Shape 3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7"/>
            <a:ext cx="8229600" cy="1141499"/>
          </a:xfrm>
          <a:prstGeom prst="rect">
            <a:avLst/>
          </a:prstGeom>
          <a:noFill/>
          <a:ln>
            <a:noFill/>
          </a:ln>
        </p:spPr>
        <p:txBody>
          <a:bodyPr lIns="91425" tIns="91425" rIns="91425" bIns="91425" anchor="b" anchorCtr="0"/>
          <a:lstStyle>
            <a:lvl1pPr rtl="0">
              <a:spcBef>
                <a:spcPts val="0"/>
              </a:spcBef>
              <a:buClr>
                <a:schemeClr val="lt1"/>
              </a:buClr>
              <a:buSzPct val="100000"/>
              <a:buNone/>
              <a:defRPr sz="4800" b="1">
                <a:solidFill>
                  <a:schemeClr val="lt1"/>
                </a:solidFill>
              </a:defRPr>
            </a:lvl1pPr>
            <a:lvl2pPr rtl="0">
              <a:spcBef>
                <a:spcPts val="0"/>
              </a:spcBef>
              <a:buClr>
                <a:schemeClr val="lt1"/>
              </a:buClr>
              <a:buSzPct val="100000"/>
              <a:buNone/>
              <a:defRPr sz="4800" b="1">
                <a:solidFill>
                  <a:schemeClr val="lt1"/>
                </a:solidFill>
              </a:defRPr>
            </a:lvl2pPr>
            <a:lvl3pPr rtl="0">
              <a:spcBef>
                <a:spcPts val="0"/>
              </a:spcBef>
              <a:buClr>
                <a:schemeClr val="lt1"/>
              </a:buClr>
              <a:buSzPct val="100000"/>
              <a:buNone/>
              <a:defRPr sz="4800" b="1">
                <a:solidFill>
                  <a:schemeClr val="lt1"/>
                </a:solidFill>
              </a:defRPr>
            </a:lvl3pPr>
            <a:lvl4pPr rtl="0">
              <a:spcBef>
                <a:spcPts val="0"/>
              </a:spcBef>
              <a:buClr>
                <a:schemeClr val="lt1"/>
              </a:buClr>
              <a:buSzPct val="100000"/>
              <a:buNone/>
              <a:defRPr sz="4800" b="1">
                <a:solidFill>
                  <a:schemeClr val="lt1"/>
                </a:solidFill>
              </a:defRPr>
            </a:lvl4pPr>
            <a:lvl5pPr rtl="0">
              <a:spcBef>
                <a:spcPts val="0"/>
              </a:spcBef>
              <a:buClr>
                <a:schemeClr val="lt1"/>
              </a:buClr>
              <a:buSzPct val="100000"/>
              <a:buNone/>
              <a:defRPr sz="4800" b="1">
                <a:solidFill>
                  <a:schemeClr val="lt1"/>
                </a:solidFill>
              </a:defRPr>
            </a:lvl5pPr>
            <a:lvl6pPr rtl="0">
              <a:spcBef>
                <a:spcPts val="0"/>
              </a:spcBef>
              <a:buClr>
                <a:schemeClr val="lt1"/>
              </a:buClr>
              <a:buSzPct val="100000"/>
              <a:buNone/>
              <a:defRPr sz="4800" b="1">
                <a:solidFill>
                  <a:schemeClr val="lt1"/>
                </a:solidFill>
              </a:defRPr>
            </a:lvl6pPr>
            <a:lvl7pPr rtl="0">
              <a:spcBef>
                <a:spcPts val="0"/>
              </a:spcBef>
              <a:buClr>
                <a:schemeClr val="lt1"/>
              </a:buClr>
              <a:buSzPct val="100000"/>
              <a:buNone/>
              <a:defRPr sz="4800" b="1">
                <a:solidFill>
                  <a:schemeClr val="lt1"/>
                </a:solidFill>
              </a:defRPr>
            </a:lvl7pPr>
            <a:lvl8pPr rtl="0">
              <a:spcBef>
                <a:spcPts val="0"/>
              </a:spcBef>
              <a:buClr>
                <a:schemeClr val="lt1"/>
              </a:buClr>
              <a:buSzPct val="100000"/>
              <a:buNone/>
              <a:defRPr sz="4800" b="1">
                <a:solidFill>
                  <a:schemeClr val="lt1"/>
                </a:solidFill>
              </a:defRPr>
            </a:lvl8pPr>
            <a:lvl9pPr rtl="0">
              <a:spcBef>
                <a:spcPts val="0"/>
              </a:spcBef>
              <a:buClr>
                <a:schemeClr val="lt1"/>
              </a:buClr>
              <a:buSzPct val="100000"/>
              <a:buNone/>
              <a:defRPr sz="4800" b="1">
                <a:solidFill>
                  <a:schemeClr val="lt1"/>
                </a:solidFill>
              </a:defRPr>
            </a:lvl9pPr>
          </a:lstStyle>
          <a:p>
            <a:endParaRPr/>
          </a:p>
        </p:txBody>
      </p:sp>
      <p:sp>
        <p:nvSpPr>
          <p:cNvPr id="6" name="Shape 6"/>
          <p:cNvSpPr txBox="1">
            <a:spLocks noGrp="1"/>
          </p:cNvSpPr>
          <p:nvPr>
            <p:ph type="body" idx="1"/>
          </p:nvPr>
        </p:nvSpPr>
        <p:spPr>
          <a:xfrm>
            <a:off x="457200" y="1460499"/>
            <a:ext cx="8229600" cy="3465299"/>
          </a:xfrm>
          <a:prstGeom prst="rect">
            <a:avLst/>
          </a:prstGeom>
          <a:noFill/>
          <a:ln>
            <a:noFill/>
          </a:ln>
        </p:spPr>
        <p:txBody>
          <a:bodyPr lIns="91425" tIns="91425" rIns="91425" bIns="91425" anchor="t" anchorCtr="0"/>
          <a:lstStyle>
            <a:lvl1pPr rtl="0">
              <a:spcBef>
                <a:spcPts val="600"/>
              </a:spcBef>
              <a:buClr>
                <a:schemeClr val="dk2"/>
              </a:buClr>
              <a:buSzPct val="100000"/>
              <a:defRPr sz="3000">
                <a:solidFill>
                  <a:schemeClr val="dk2"/>
                </a:solidFill>
              </a:defRPr>
            </a:lvl1pPr>
            <a:lvl2pPr rtl="0">
              <a:spcBef>
                <a:spcPts val="480"/>
              </a:spcBef>
              <a:buClr>
                <a:schemeClr val="dk2"/>
              </a:buClr>
              <a:buSzPct val="100000"/>
              <a:defRPr sz="2400">
                <a:solidFill>
                  <a:schemeClr val="dk2"/>
                </a:solidFill>
              </a:defRPr>
            </a:lvl2pPr>
            <a:lvl3pPr rtl="0">
              <a:spcBef>
                <a:spcPts val="480"/>
              </a:spcBef>
              <a:buClr>
                <a:schemeClr val="dk2"/>
              </a:buClr>
              <a:buSzPct val="100000"/>
              <a:defRPr sz="2400">
                <a:solidFill>
                  <a:schemeClr val="dk2"/>
                </a:solidFill>
              </a:defRPr>
            </a:lvl3pPr>
            <a:lvl4pPr rtl="0">
              <a:spcBef>
                <a:spcPts val="360"/>
              </a:spcBef>
              <a:buClr>
                <a:schemeClr val="dk2"/>
              </a:buClr>
              <a:buSzPct val="100000"/>
              <a:defRPr sz="1800">
                <a:solidFill>
                  <a:schemeClr val="dk2"/>
                </a:solidFill>
              </a:defRPr>
            </a:lvl4pPr>
            <a:lvl5pPr rtl="0">
              <a:spcBef>
                <a:spcPts val="360"/>
              </a:spcBef>
              <a:buClr>
                <a:schemeClr val="dk2"/>
              </a:buClr>
              <a:buSzPct val="100000"/>
              <a:defRPr sz="1800">
                <a:solidFill>
                  <a:schemeClr val="dk2"/>
                </a:solidFill>
              </a:defRPr>
            </a:lvl5pPr>
            <a:lvl6pPr rtl="0">
              <a:spcBef>
                <a:spcPts val="360"/>
              </a:spcBef>
              <a:buClr>
                <a:schemeClr val="dk2"/>
              </a:buClr>
              <a:buSzPct val="100000"/>
              <a:defRPr sz="1800">
                <a:solidFill>
                  <a:schemeClr val="dk2"/>
                </a:solidFill>
              </a:defRPr>
            </a:lvl6pPr>
            <a:lvl7pPr rtl="0">
              <a:spcBef>
                <a:spcPts val="360"/>
              </a:spcBef>
              <a:buClr>
                <a:schemeClr val="dk2"/>
              </a:buClr>
              <a:buSzPct val="100000"/>
              <a:defRPr sz="1800">
                <a:solidFill>
                  <a:schemeClr val="dk2"/>
                </a:solidFill>
              </a:defRPr>
            </a:lvl7pPr>
            <a:lvl8pPr rtl="0">
              <a:spcBef>
                <a:spcPts val="360"/>
              </a:spcBef>
              <a:buClr>
                <a:schemeClr val="dk2"/>
              </a:buClr>
              <a:buSzPct val="100000"/>
              <a:defRPr sz="1800">
                <a:solidFill>
                  <a:schemeClr val="dk2"/>
                </a:solidFill>
              </a:defRPr>
            </a:lvl8pPr>
            <a:lvl9pPr rtl="0">
              <a:spcBef>
                <a:spcPts val="360"/>
              </a:spcBef>
              <a:buClr>
                <a:schemeClr val="dk2"/>
              </a:buClr>
              <a:buSzPct val="100000"/>
              <a:defRPr sz="1800">
                <a:solidFill>
                  <a:schemeClr val="dk2"/>
                </a:solidFill>
              </a:defRPr>
            </a:lvl9pPr>
          </a:lstStyle>
          <a:p>
            <a:endParaRPr/>
          </a:p>
        </p:txBody>
      </p:sp>
      <p:sp>
        <p:nvSpPr>
          <p:cNvPr id="7" name="Shape 7"/>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p>
            <a:pPr lvl="0" algn="r" rtl="0">
              <a:spcBef>
                <a:spcPts val="0"/>
              </a:spcBef>
              <a:buNone/>
            </a:pPr>
            <a:fld id="{00000000-1234-1234-1234-123412341234}" type="slidenum">
              <a:rPr lang="en" sz="1300">
                <a:solidFill>
                  <a:schemeClr val="dk2"/>
                </a:solidFill>
              </a:rPr>
              <a:t>‹#›</a:t>
            </a:fld>
            <a:endParaRPr lang="en" sz="13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lib.stanford.edu/data-management-services/file-format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digitalpreservation.gov/formats/index.shtml"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4.jpg"/><Relationship Id="rId4" Type="http://schemas.openxmlformats.org/officeDocument/2006/relationships/image" Target="../media/image13.jpg"/></Relationships>
</file>

<file path=ppt/slides/_rels/slide2.xml.rels><?xml version="1.0" encoding="UTF-8" standalone="yes"?>
<Relationships xmlns="http://schemas.openxmlformats.org/package/2006/relationships"><Relationship Id="rId3" Type="http://schemas.openxmlformats.org/officeDocument/2006/relationships/hyperlink" Target="http://www.brandeis.edu/ora/compliance/irb/forms/pdfs/IRBAppChecklist20130201.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hyperlink" Target="dmptool.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mercurial.selenic.com/" TargetMode="External"/><Relationship Id="rId7"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g"/><Relationship Id="rId4" Type="http://schemas.openxmlformats.org/officeDocument/2006/relationships/hyperlink" Target="http://tortoisesvn.tigris.or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Shape 35"/>
          <p:cNvSpPr txBox="1">
            <a:spLocks noGrp="1"/>
          </p:cNvSpPr>
          <p:nvPr>
            <p:ph type="ctrTitle"/>
          </p:nvPr>
        </p:nvSpPr>
        <p:spPr>
          <a:xfrm>
            <a:off x="685800" y="1300757"/>
            <a:ext cx="7772400" cy="1684199"/>
          </a:xfrm>
          <a:prstGeom prst="rect">
            <a:avLst/>
          </a:prstGeom>
        </p:spPr>
        <p:txBody>
          <a:bodyPr lIns="91425" tIns="91425" rIns="91425" bIns="91425" anchor="ctr" anchorCtr="0">
            <a:noAutofit/>
          </a:bodyPr>
          <a:lstStyle/>
          <a:p>
            <a:pPr algn="ctr">
              <a:spcBef>
                <a:spcPts val="0"/>
              </a:spcBef>
              <a:buNone/>
            </a:pPr>
            <a:r>
              <a:rPr lang="en" sz="4600"/>
              <a:t>How </a:t>
            </a:r>
            <a:r>
              <a:rPr lang="en" sz="4600" i="1"/>
              <a:t>Not</a:t>
            </a:r>
            <a:r>
              <a:rPr lang="en" sz="4600"/>
              <a:t> to Lose Track of Your Research</a:t>
            </a:r>
          </a:p>
        </p:txBody>
      </p:sp>
      <p:sp>
        <p:nvSpPr>
          <p:cNvPr id="36" name="Shape 36"/>
          <p:cNvSpPr txBox="1">
            <a:spLocks noGrp="1"/>
          </p:cNvSpPr>
          <p:nvPr>
            <p:ph type="subTitle" idx="1"/>
          </p:nvPr>
        </p:nvSpPr>
        <p:spPr>
          <a:xfrm>
            <a:off x="685800" y="3093357"/>
            <a:ext cx="7772400" cy="712199"/>
          </a:xfrm>
          <a:prstGeom prst="rect">
            <a:avLst/>
          </a:prstGeom>
        </p:spPr>
        <p:txBody>
          <a:bodyPr lIns="91425" tIns="91425" rIns="91425" bIns="91425" anchor="ctr" anchorCtr="0">
            <a:noAutofit/>
          </a:bodyPr>
          <a:lstStyle/>
          <a:p>
            <a:pPr algn="ctr">
              <a:spcBef>
                <a:spcPts val="0"/>
              </a:spcBef>
              <a:buNone/>
            </a:pPr>
            <a:r>
              <a:rPr lang="en" sz="2400"/>
              <a:t>Organization and Planning</a:t>
            </a:r>
            <a:r>
              <a:rPr lang="en" sz="2400">
                <a:solidFill>
                  <a:srgbClr val="EFEFEF"/>
                </a:solidFill>
              </a:rPr>
              <a:t> Resources at Brandeis</a:t>
            </a:r>
          </a:p>
        </p:txBody>
      </p:sp>
      <p:sp>
        <p:nvSpPr>
          <p:cNvPr id="37" name="Shape 37"/>
          <p:cNvSpPr txBox="1"/>
          <p:nvPr/>
        </p:nvSpPr>
        <p:spPr>
          <a:xfrm>
            <a:off x="4307875" y="3992298"/>
            <a:ext cx="4608300" cy="1093199"/>
          </a:xfrm>
          <a:prstGeom prst="rect">
            <a:avLst/>
          </a:prstGeom>
          <a:noFill/>
          <a:ln>
            <a:noFill/>
          </a:ln>
        </p:spPr>
        <p:txBody>
          <a:bodyPr lIns="91425" tIns="91425" rIns="91425" bIns="91425" anchor="t" anchorCtr="0">
            <a:noAutofit/>
          </a:bodyPr>
          <a:lstStyle/>
          <a:p>
            <a:pPr algn="r" rtl="0">
              <a:spcBef>
                <a:spcPts val="0"/>
              </a:spcBef>
              <a:buNone/>
            </a:pPr>
            <a:r>
              <a:rPr lang="en" sz="1600"/>
              <a:t>Melanie Radik and Raphael Fennimore</a:t>
            </a:r>
          </a:p>
          <a:p>
            <a:pPr algn="r" rtl="0">
              <a:spcBef>
                <a:spcPts val="0"/>
              </a:spcBef>
              <a:buNone/>
            </a:pPr>
            <a:r>
              <a:rPr lang="en" sz="1600"/>
              <a:t>Library &amp; Technology Services Workshops</a:t>
            </a:r>
          </a:p>
          <a:p>
            <a:pPr algn="r" rtl="0">
              <a:spcBef>
                <a:spcPts val="0"/>
              </a:spcBef>
              <a:buNone/>
            </a:pPr>
            <a:r>
              <a:rPr lang="en" sz="1600"/>
              <a:t>Brandeis University</a:t>
            </a:r>
          </a:p>
          <a:p>
            <a:pPr algn="r">
              <a:spcBef>
                <a:spcPts val="0"/>
              </a:spcBef>
              <a:buNone/>
            </a:pPr>
            <a:r>
              <a:rPr lang="en" sz="1600"/>
              <a:t>October 6, 2015</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File Formats</a:t>
            </a:r>
          </a:p>
        </p:txBody>
      </p:sp>
      <p:sp>
        <p:nvSpPr>
          <p:cNvPr id="98" name="Shape 98"/>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marL="457200" lvl="0" indent="-228600" rtl="0">
              <a:lnSpc>
                <a:spcPct val="115000"/>
              </a:lnSpc>
              <a:spcBef>
                <a:spcPts val="0"/>
              </a:spcBef>
              <a:buClr>
                <a:schemeClr val="dk1"/>
              </a:buClr>
            </a:pPr>
            <a:r>
              <a:rPr lang="en">
                <a:solidFill>
                  <a:schemeClr val="dk1"/>
                </a:solidFill>
              </a:rPr>
              <a:t>Examples of preferred formats for various data types:</a:t>
            </a:r>
          </a:p>
          <a:p>
            <a:pPr marL="914400" lvl="1" indent="-228600" rtl="0">
              <a:lnSpc>
                <a:spcPct val="115000"/>
              </a:lnSpc>
              <a:spcBef>
                <a:spcPts val="0"/>
              </a:spcBef>
              <a:buClr>
                <a:schemeClr val="dk1"/>
              </a:buClr>
            </a:pPr>
            <a:r>
              <a:rPr lang="en">
                <a:solidFill>
                  <a:schemeClr val="dk1"/>
                </a:solidFill>
              </a:rPr>
              <a:t>Moving Images: MOV, MPEG</a:t>
            </a:r>
          </a:p>
          <a:p>
            <a:pPr marL="914400" lvl="1" indent="-228600" rtl="0">
              <a:lnSpc>
                <a:spcPct val="115000"/>
              </a:lnSpc>
              <a:spcBef>
                <a:spcPts val="0"/>
              </a:spcBef>
              <a:buClr>
                <a:schemeClr val="dk1"/>
              </a:buClr>
            </a:pPr>
            <a:r>
              <a:rPr lang="en" sz="2000">
                <a:solidFill>
                  <a:schemeClr val="dk1"/>
                </a:solidFill>
              </a:rPr>
              <a:t>Audio: WAVE, MP3</a:t>
            </a:r>
          </a:p>
          <a:p>
            <a:pPr marL="914400" lvl="1" indent="-228600" rtl="0">
              <a:lnSpc>
                <a:spcPct val="115000"/>
              </a:lnSpc>
              <a:spcBef>
                <a:spcPts val="0"/>
              </a:spcBef>
              <a:buClr>
                <a:schemeClr val="dk1"/>
              </a:buClr>
            </a:pPr>
            <a:r>
              <a:rPr lang="en" sz="2000">
                <a:solidFill>
                  <a:schemeClr val="dk1"/>
                </a:solidFill>
              </a:rPr>
              <a:t>Numbers/statistics: ASCII, SAS</a:t>
            </a:r>
          </a:p>
          <a:p>
            <a:pPr marL="914400" lvl="1" indent="-228600" rtl="0">
              <a:lnSpc>
                <a:spcPct val="115000"/>
              </a:lnSpc>
              <a:spcBef>
                <a:spcPts val="0"/>
              </a:spcBef>
              <a:buClr>
                <a:schemeClr val="dk1"/>
              </a:buClr>
            </a:pPr>
            <a:r>
              <a:rPr lang="en" sz="2000">
                <a:solidFill>
                  <a:schemeClr val="dk1"/>
                </a:solidFill>
              </a:rPr>
              <a:t>Images: TIFF, JPEG 2000</a:t>
            </a:r>
          </a:p>
          <a:p>
            <a:pPr marL="914400" lvl="1" indent="-228600" rtl="0">
              <a:lnSpc>
                <a:spcPct val="115000"/>
              </a:lnSpc>
              <a:spcBef>
                <a:spcPts val="0"/>
              </a:spcBef>
              <a:buClr>
                <a:schemeClr val="dk1"/>
              </a:buClr>
            </a:pPr>
            <a:r>
              <a:rPr lang="en" sz="2000">
                <a:solidFill>
                  <a:schemeClr val="dk1"/>
                </a:solidFill>
              </a:rPr>
              <a:t>Text: PDF/A, ASCII</a:t>
            </a:r>
          </a:p>
          <a:p>
            <a:pPr marL="457200" lvl="0" indent="-228600" rtl="0">
              <a:lnSpc>
                <a:spcPct val="108000"/>
              </a:lnSpc>
              <a:spcBef>
                <a:spcPts val="0"/>
              </a:spcBef>
              <a:buClr>
                <a:schemeClr val="dk1"/>
              </a:buClr>
            </a:pPr>
            <a:r>
              <a:rPr lang="en">
                <a:solidFill>
                  <a:schemeClr val="dk1"/>
                </a:solidFill>
              </a:rPr>
              <a:t>For these and more, see:</a:t>
            </a:r>
          </a:p>
          <a:p>
            <a:pPr marL="914400" lvl="1" indent="-228600" rtl="0">
              <a:lnSpc>
                <a:spcPct val="108000"/>
              </a:lnSpc>
              <a:spcBef>
                <a:spcPts val="0"/>
              </a:spcBef>
              <a:buClr>
                <a:schemeClr val="dk1"/>
              </a:buClr>
            </a:pPr>
            <a:r>
              <a:rPr lang="en" u="sng">
                <a:solidFill>
                  <a:schemeClr val="hlink"/>
                </a:solidFill>
                <a:hlinkClick r:id="rId3"/>
              </a:rPr>
              <a:t>Stanford Libraries File Formats for Long-Term Preservation</a:t>
            </a:r>
          </a:p>
          <a:p>
            <a:pPr marL="914400" lvl="1" indent="-228600" rtl="0">
              <a:lnSpc>
                <a:spcPct val="115000"/>
              </a:lnSpc>
              <a:spcBef>
                <a:spcPts val="2400"/>
              </a:spcBef>
              <a:spcAft>
                <a:spcPts val="600"/>
              </a:spcAft>
              <a:buClr>
                <a:schemeClr val="dk1"/>
              </a:buClr>
            </a:pPr>
            <a:r>
              <a:rPr lang="en" u="sng">
                <a:solidFill>
                  <a:schemeClr val="hlink"/>
                </a:solidFill>
                <a:hlinkClick r:id="rId4"/>
              </a:rPr>
              <a:t>Sustainability of Digital Formats, Library of Congress</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Metadata</a:t>
            </a:r>
          </a:p>
        </p:txBody>
      </p:sp>
      <p:sp>
        <p:nvSpPr>
          <p:cNvPr id="104" name="Shape 104"/>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marL="457200" marR="0" lvl="0" indent="-228600" algn="l" rtl="0">
              <a:lnSpc>
                <a:spcPct val="115000"/>
              </a:lnSpc>
              <a:spcBef>
                <a:spcPts val="0"/>
              </a:spcBef>
              <a:spcAft>
                <a:spcPts val="0"/>
              </a:spcAft>
              <a:buClr>
                <a:schemeClr val="dk2"/>
              </a:buClr>
              <a:buSzPct val="100000"/>
              <a:buFont typeface="Arial"/>
            </a:pPr>
            <a:r>
              <a:rPr lang="en"/>
              <a:t>Context matters</a:t>
            </a:r>
          </a:p>
          <a:p>
            <a:pPr marL="914400" marR="0" lvl="1" indent="-228600" algn="l" rtl="0">
              <a:lnSpc>
                <a:spcPct val="115000"/>
              </a:lnSpc>
              <a:spcBef>
                <a:spcPts val="600"/>
              </a:spcBef>
              <a:spcAft>
                <a:spcPts val="0"/>
              </a:spcAft>
              <a:buClr>
                <a:schemeClr val="dk2"/>
              </a:buClr>
              <a:buSzPct val="100000"/>
              <a:buFont typeface="Arial"/>
            </a:pPr>
            <a:r>
              <a:rPr lang="en"/>
              <a:t>save everything you’d need to use the file in the future</a:t>
            </a:r>
          </a:p>
          <a:p>
            <a:pPr marL="1371600" lvl="2" indent="-228600" rtl="0">
              <a:lnSpc>
                <a:spcPct val="115000"/>
              </a:lnSpc>
              <a:spcBef>
                <a:spcPts val="0"/>
              </a:spcBef>
            </a:pPr>
            <a:r>
              <a:rPr lang="en"/>
              <a:t>software to open it</a:t>
            </a:r>
          </a:p>
          <a:p>
            <a:pPr marL="1371600" lvl="2" indent="-228600" rtl="0">
              <a:lnSpc>
                <a:spcPct val="115000"/>
              </a:lnSpc>
              <a:spcBef>
                <a:spcPts val="0"/>
              </a:spcBef>
            </a:pPr>
            <a:r>
              <a:rPr lang="en"/>
              <a:t>abbreviation keys</a:t>
            </a:r>
          </a:p>
          <a:p>
            <a:pPr marL="1371600" lvl="2" indent="-228600" rtl="0">
              <a:lnSpc>
                <a:spcPct val="115000"/>
              </a:lnSpc>
              <a:spcBef>
                <a:spcPts val="0"/>
              </a:spcBef>
            </a:pPr>
            <a:r>
              <a:rPr lang="en"/>
              <a:t>experimental protocols</a:t>
            </a:r>
          </a:p>
          <a:p>
            <a:pPr marL="1371600" lvl="2" indent="-228600" rtl="0">
              <a:lnSpc>
                <a:spcPct val="115000"/>
              </a:lnSpc>
              <a:spcBef>
                <a:spcPts val="0"/>
              </a:spcBef>
            </a:pPr>
            <a:r>
              <a:rPr lang="en"/>
              <a:t>equipment used/analysis programs</a:t>
            </a:r>
          </a:p>
          <a:p>
            <a:pPr marL="1371600" lvl="2" indent="-228600" rtl="0">
              <a:lnSpc>
                <a:spcPct val="115000"/>
              </a:lnSpc>
              <a:spcBef>
                <a:spcPts val="0"/>
              </a:spcBef>
            </a:pPr>
            <a:r>
              <a:rPr lang="en"/>
              <a:t>units of measurement</a:t>
            </a:r>
          </a:p>
          <a:p>
            <a:pPr marL="914400" lvl="1" indent="-228600" rtl="0">
              <a:lnSpc>
                <a:spcPct val="115000"/>
              </a:lnSpc>
              <a:spcBef>
                <a:spcPts val="0"/>
              </a:spcBef>
            </a:pPr>
            <a:r>
              <a:rPr lang="en"/>
              <a:t>record information about how you collected your data </a:t>
            </a:r>
            <a:r>
              <a:rPr lang="en" i="1"/>
              <a:t>with</a:t>
            </a:r>
            <a:r>
              <a:rPr lang="en"/>
              <a:t> the data in a way that won’t be lost or confused</a:t>
            </a:r>
          </a:p>
          <a:p>
            <a:pPr marL="1371600" lvl="2" indent="-228600" rtl="0">
              <a:lnSpc>
                <a:spcPct val="115000"/>
              </a:lnSpc>
              <a:spcBef>
                <a:spcPts val="0"/>
              </a:spcBef>
            </a:pPr>
            <a:r>
              <a:rPr lang="en"/>
              <a:t>Who, What, Where, When, and Why of your data</a:t>
            </a:r>
          </a:p>
        </p:txBody>
      </p:sp>
      <p:pic>
        <p:nvPicPr>
          <p:cNvPr id="105" name="Shape 105"/>
          <p:cNvPicPr preferRelativeResize="0"/>
          <p:nvPr/>
        </p:nvPicPr>
        <p:blipFill>
          <a:blip r:embed="rId3">
            <a:alphaModFix/>
          </a:blip>
          <a:stretch>
            <a:fillRect/>
          </a:stretch>
        </p:blipFill>
        <p:spPr>
          <a:xfrm>
            <a:off x="6780249" y="2622325"/>
            <a:ext cx="1478522" cy="1141649"/>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pic>
        <p:nvPicPr>
          <p:cNvPr id="110" name="Shape 110"/>
          <p:cNvPicPr preferRelativeResize="0"/>
          <p:nvPr/>
        </p:nvPicPr>
        <p:blipFill>
          <a:blip r:embed="rId3">
            <a:alphaModFix/>
          </a:blip>
          <a:stretch>
            <a:fillRect/>
          </a:stretch>
        </p:blipFill>
        <p:spPr>
          <a:xfrm>
            <a:off x="2317350" y="1"/>
            <a:ext cx="5431959" cy="5292436"/>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pic>
        <p:nvPicPr>
          <p:cNvPr id="115" name="Shape 115"/>
          <p:cNvPicPr preferRelativeResize="0"/>
          <p:nvPr/>
        </p:nvPicPr>
        <p:blipFill>
          <a:blip r:embed="rId3">
            <a:alphaModFix/>
          </a:blip>
          <a:stretch>
            <a:fillRect/>
          </a:stretch>
        </p:blipFill>
        <p:spPr>
          <a:xfrm>
            <a:off x="1226537" y="0"/>
            <a:ext cx="7077075" cy="5143500"/>
          </a:xfrm>
          <a:prstGeom prst="rect">
            <a:avLst/>
          </a:prstGeom>
          <a:noFill/>
          <a:ln>
            <a:noFill/>
          </a:ln>
        </p:spPr>
      </p:pic>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Example Metadata Tasks</a:t>
            </a:r>
          </a:p>
        </p:txBody>
      </p:sp>
      <p:sp>
        <p:nvSpPr>
          <p:cNvPr id="121" name="Shape 121"/>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marL="347472" lvl="0" indent="-342900" rtl="0">
              <a:lnSpc>
                <a:spcPct val="115000"/>
              </a:lnSpc>
              <a:spcBef>
                <a:spcPts val="500"/>
              </a:spcBef>
              <a:buClr>
                <a:schemeClr val="dk1"/>
              </a:buClr>
              <a:buSzPct val="100000"/>
              <a:buFont typeface="Arial" panose="020B0604020202020204" pitchFamily="34" charset="0"/>
              <a:buChar char="•"/>
            </a:pPr>
            <a:r>
              <a:rPr lang="en" dirty="0">
                <a:solidFill>
                  <a:schemeClr val="dk1"/>
                </a:solidFill>
              </a:rPr>
              <a:t>Describe the contents of data files</a:t>
            </a:r>
          </a:p>
          <a:p>
            <a:pPr marL="347472" lvl="0" indent="-342900" rtl="0">
              <a:lnSpc>
                <a:spcPct val="115000"/>
              </a:lnSpc>
              <a:spcBef>
                <a:spcPts val="500"/>
              </a:spcBef>
              <a:buClr>
                <a:schemeClr val="dk1"/>
              </a:buClr>
              <a:buSzPct val="100000"/>
              <a:buFont typeface="Arial" panose="020B0604020202020204" pitchFamily="34" charset="0"/>
              <a:buChar char="•"/>
            </a:pPr>
            <a:r>
              <a:rPr lang="en" dirty="0">
                <a:solidFill>
                  <a:schemeClr val="dk1"/>
                </a:solidFill>
              </a:rPr>
              <a:t>Define the parameters and the units on the parameter</a:t>
            </a:r>
          </a:p>
          <a:p>
            <a:pPr marL="347472" lvl="0" indent="-342900" rtl="0">
              <a:lnSpc>
                <a:spcPct val="115000"/>
              </a:lnSpc>
              <a:spcBef>
                <a:spcPts val="500"/>
              </a:spcBef>
              <a:buClr>
                <a:schemeClr val="dk1"/>
              </a:buClr>
              <a:buSzPct val="100000"/>
              <a:buFont typeface="Arial" panose="020B0604020202020204" pitchFamily="34" charset="0"/>
              <a:buChar char="•"/>
            </a:pPr>
            <a:r>
              <a:rPr lang="en" dirty="0">
                <a:solidFill>
                  <a:schemeClr val="dk1"/>
                </a:solidFill>
              </a:rPr>
              <a:t>Explain the formats for dates, time, geographic coordinates, and other parameters</a:t>
            </a:r>
          </a:p>
          <a:p>
            <a:pPr marL="347472" lvl="0" indent="-342900" rtl="0">
              <a:lnSpc>
                <a:spcPct val="115000"/>
              </a:lnSpc>
              <a:spcBef>
                <a:spcPts val="500"/>
              </a:spcBef>
              <a:buClr>
                <a:schemeClr val="dk1"/>
              </a:buClr>
              <a:buSzPct val="100000"/>
              <a:buFont typeface="Arial" panose="020B0604020202020204" pitchFamily="34" charset="0"/>
              <a:buChar char="•"/>
            </a:pPr>
            <a:r>
              <a:rPr lang="en" dirty="0">
                <a:solidFill>
                  <a:schemeClr val="dk1"/>
                </a:solidFill>
              </a:rPr>
              <a:t>Define any coded values</a:t>
            </a:r>
          </a:p>
          <a:p>
            <a:pPr marL="347472" lvl="0" indent="-342900" rtl="0">
              <a:lnSpc>
                <a:spcPct val="115000"/>
              </a:lnSpc>
              <a:spcBef>
                <a:spcPts val="500"/>
              </a:spcBef>
              <a:buClr>
                <a:schemeClr val="dk1"/>
              </a:buClr>
              <a:buSzPct val="100000"/>
              <a:buFont typeface="Arial" panose="020B0604020202020204" pitchFamily="34" charset="0"/>
              <a:buChar char="•"/>
            </a:pPr>
            <a:r>
              <a:rPr lang="en" dirty="0">
                <a:solidFill>
                  <a:schemeClr val="dk1"/>
                </a:solidFill>
              </a:rPr>
              <a:t>Describe quality flags or qualifying values</a:t>
            </a:r>
          </a:p>
          <a:p>
            <a:pPr marL="347472" lvl="0" indent="-342900" rtl="0">
              <a:lnSpc>
                <a:spcPct val="115000"/>
              </a:lnSpc>
              <a:spcBef>
                <a:spcPts val="0"/>
              </a:spcBef>
              <a:buClr>
                <a:schemeClr val="dk1"/>
              </a:buClr>
              <a:buSzPct val="100000"/>
              <a:buFont typeface="Arial" panose="020B0604020202020204" pitchFamily="34" charset="0"/>
              <a:buChar char="•"/>
            </a:pPr>
            <a:r>
              <a:rPr lang="en" dirty="0">
                <a:solidFill>
                  <a:schemeClr val="dk1"/>
                </a:solidFill>
              </a:rPr>
              <a:t>Define missing values</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457200" y="286752"/>
            <a:ext cx="8229600" cy="1141499"/>
          </a:xfrm>
          <a:prstGeom prst="rect">
            <a:avLst/>
          </a:prstGeom>
        </p:spPr>
        <p:txBody>
          <a:bodyPr lIns="91425" tIns="91425" rIns="91425" bIns="91425" anchor="b" anchorCtr="0">
            <a:noAutofit/>
          </a:bodyPr>
          <a:lstStyle/>
          <a:p>
            <a:pPr>
              <a:spcBef>
                <a:spcPts val="0"/>
              </a:spcBef>
              <a:buNone/>
            </a:pPr>
            <a:r>
              <a:rPr lang="en" sz="3600"/>
              <a:t>Time Management &amp; </a:t>
            </a:r>
            <a:br>
              <a:rPr lang="en" sz="3600"/>
            </a:br>
            <a:r>
              <a:rPr lang="en" sz="3600"/>
              <a:t>Productivity Tools</a:t>
            </a:r>
          </a:p>
        </p:txBody>
      </p:sp>
      <p:sp>
        <p:nvSpPr>
          <p:cNvPr id="127" name="Shape 127"/>
          <p:cNvSpPr txBox="1">
            <a:spLocks noGrp="1"/>
          </p:cNvSpPr>
          <p:nvPr>
            <p:ph type="body" idx="1"/>
          </p:nvPr>
        </p:nvSpPr>
        <p:spPr>
          <a:xfrm>
            <a:off x="457200" y="1571030"/>
            <a:ext cx="8229600" cy="3465299"/>
          </a:xfrm>
          <a:prstGeom prst="rect">
            <a:avLst/>
          </a:prstGeom>
        </p:spPr>
        <p:txBody>
          <a:bodyPr lIns="91425" tIns="91425" rIns="91425" bIns="91425" anchor="t" anchorCtr="0">
            <a:noAutofit/>
          </a:bodyPr>
          <a:lstStyle/>
          <a:p>
            <a:pPr marL="347472" lvl="0" indent="-342900" rtl="0">
              <a:lnSpc>
                <a:spcPct val="115000"/>
              </a:lnSpc>
              <a:spcBef>
                <a:spcPts val="0"/>
              </a:spcBef>
              <a:buFont typeface="Arial" panose="020B0604020202020204" pitchFamily="34" charset="0"/>
              <a:buChar char="•"/>
            </a:pPr>
            <a:r>
              <a:rPr lang="en" dirty="0"/>
              <a:t>Project management and timeline software</a:t>
            </a:r>
          </a:p>
          <a:p>
            <a:pPr marL="777240" lvl="1" indent="-342900" rtl="0">
              <a:lnSpc>
                <a:spcPct val="115000"/>
              </a:lnSpc>
              <a:spcBef>
                <a:spcPts val="0"/>
              </a:spcBef>
              <a:buFont typeface="Courier New" panose="02070309020205020404" pitchFamily="49" charset="0"/>
              <a:buChar char="o"/>
            </a:pPr>
            <a:r>
              <a:rPr lang="en" dirty="0"/>
              <a:t>Google Tasks list</a:t>
            </a:r>
          </a:p>
          <a:p>
            <a:pPr marL="777240" lvl="1" indent="-342900" rtl="0">
              <a:lnSpc>
                <a:spcPct val="115000"/>
              </a:lnSpc>
              <a:spcBef>
                <a:spcPts val="0"/>
              </a:spcBef>
              <a:buFont typeface="Courier New" panose="02070309020205020404" pitchFamily="49" charset="0"/>
              <a:buChar char="o"/>
            </a:pPr>
            <a:r>
              <a:rPr lang="en" dirty="0"/>
              <a:t>Excel timeline templates</a:t>
            </a:r>
          </a:p>
          <a:p>
            <a:pPr marL="777240" lvl="1" indent="-342900" rtl="0">
              <a:lnSpc>
                <a:spcPct val="115000"/>
              </a:lnSpc>
              <a:spcBef>
                <a:spcPts val="0"/>
              </a:spcBef>
              <a:buFont typeface="Courier New" panose="02070309020205020404" pitchFamily="49" charset="0"/>
              <a:buChar char="o"/>
            </a:pPr>
            <a:r>
              <a:rPr lang="en" dirty="0"/>
              <a:t>Excel Gantt chart</a:t>
            </a:r>
          </a:p>
          <a:p>
            <a:pPr marL="777240" lvl="1" indent="-342900" rtl="0">
              <a:lnSpc>
                <a:spcPct val="115000"/>
              </a:lnSpc>
              <a:spcBef>
                <a:spcPts val="0"/>
              </a:spcBef>
              <a:buFont typeface="Courier New" panose="02070309020205020404" pitchFamily="49" charset="0"/>
              <a:buChar char="o"/>
            </a:pPr>
            <a:r>
              <a:rPr lang="en" dirty="0"/>
              <a:t>Microsoft Project</a:t>
            </a:r>
          </a:p>
          <a:p>
            <a:pPr marL="347472" lvl="0" indent="-342900" rtl="0">
              <a:lnSpc>
                <a:spcPct val="115000"/>
              </a:lnSpc>
              <a:spcBef>
                <a:spcPts val="0"/>
              </a:spcBef>
              <a:buFont typeface="Arial" panose="020B0604020202020204" pitchFamily="34" charset="0"/>
              <a:buChar char="•"/>
            </a:pPr>
            <a:r>
              <a:rPr lang="en" dirty="0"/>
              <a:t>Citation management software</a:t>
            </a:r>
          </a:p>
          <a:p>
            <a:pPr marL="777240" lvl="1" indent="-342900" rtl="0">
              <a:lnSpc>
                <a:spcPct val="115000"/>
              </a:lnSpc>
              <a:spcBef>
                <a:spcPts val="0"/>
              </a:spcBef>
              <a:buFont typeface="Courier New" panose="02070309020205020404" pitchFamily="49" charset="0"/>
              <a:buChar char="o"/>
            </a:pPr>
            <a:r>
              <a:rPr lang="en" dirty="0"/>
              <a:t>EndNote</a:t>
            </a:r>
          </a:p>
          <a:p>
            <a:pPr marL="777240" lvl="1" indent="-342900" rtl="0">
              <a:lnSpc>
                <a:spcPct val="115000"/>
              </a:lnSpc>
              <a:spcBef>
                <a:spcPts val="0"/>
              </a:spcBef>
              <a:buFont typeface="Courier New" panose="02070309020205020404" pitchFamily="49" charset="0"/>
              <a:buChar char="o"/>
            </a:pPr>
            <a:r>
              <a:rPr lang="en" dirty="0"/>
              <a:t>zotero</a:t>
            </a:r>
          </a:p>
          <a:p>
            <a:pPr marL="0" lvl="0" indent="0">
              <a:spcBef>
                <a:spcPts val="0"/>
              </a:spcBef>
              <a:buNone/>
            </a:pPr>
            <a:endParaRPr dirty="0"/>
          </a:p>
        </p:txBody>
      </p:sp>
      <p:pic>
        <p:nvPicPr>
          <p:cNvPr id="128" name="Shape 128"/>
          <p:cNvPicPr preferRelativeResize="0"/>
          <p:nvPr/>
        </p:nvPicPr>
        <p:blipFill>
          <a:blip r:embed="rId3">
            <a:alphaModFix/>
          </a:blip>
          <a:stretch>
            <a:fillRect/>
          </a:stretch>
        </p:blipFill>
        <p:spPr>
          <a:xfrm>
            <a:off x="4485813" y="4024100"/>
            <a:ext cx="985811" cy="946800"/>
          </a:xfrm>
          <a:prstGeom prst="rect">
            <a:avLst/>
          </a:prstGeom>
          <a:noFill/>
          <a:ln>
            <a:noFill/>
          </a:ln>
        </p:spPr>
      </p:pic>
      <p:pic>
        <p:nvPicPr>
          <p:cNvPr id="129" name="Shape 129"/>
          <p:cNvPicPr preferRelativeResize="0"/>
          <p:nvPr/>
        </p:nvPicPr>
        <p:blipFill>
          <a:blip r:embed="rId4">
            <a:alphaModFix/>
          </a:blip>
          <a:stretch>
            <a:fillRect/>
          </a:stretch>
        </p:blipFill>
        <p:spPr>
          <a:xfrm>
            <a:off x="5699600" y="2189525"/>
            <a:ext cx="2987199" cy="2228302"/>
          </a:xfrm>
          <a:prstGeom prst="rect">
            <a:avLst/>
          </a:prstGeom>
          <a:noFill/>
          <a:ln>
            <a:noFill/>
          </a:ln>
        </p:spPr>
      </p:pic>
      <p:pic>
        <p:nvPicPr>
          <p:cNvPr id="130" name="Shape 130"/>
          <p:cNvPicPr preferRelativeResize="0"/>
          <p:nvPr/>
        </p:nvPicPr>
        <p:blipFill>
          <a:blip r:embed="rId5">
            <a:alphaModFix/>
          </a:blip>
          <a:stretch>
            <a:fillRect/>
          </a:stretch>
        </p:blipFill>
        <p:spPr>
          <a:xfrm>
            <a:off x="2580499" y="4024100"/>
            <a:ext cx="1799474" cy="946800"/>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rtl="0">
              <a:spcBef>
                <a:spcPts val="0"/>
              </a:spcBef>
              <a:buNone/>
            </a:pPr>
            <a:endParaRPr/>
          </a:p>
          <a:p>
            <a:pPr>
              <a:spcBef>
                <a:spcPts val="0"/>
              </a:spcBef>
              <a:buNone/>
            </a:pPr>
            <a:r>
              <a:rPr lang="en"/>
              <a:t>Best Practice: Planning</a:t>
            </a:r>
          </a:p>
        </p:txBody>
      </p:sp>
      <p:sp>
        <p:nvSpPr>
          <p:cNvPr id="43" name="Shape 43"/>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marL="347472" lvl="0" indent="-342900" rtl="0">
              <a:spcBef>
                <a:spcPts val="0"/>
              </a:spcBef>
              <a:buFont typeface="Arial" panose="020B0604020202020204" pitchFamily="34" charset="0"/>
              <a:buChar char="•"/>
            </a:pPr>
            <a:r>
              <a:rPr lang="en" dirty="0"/>
              <a:t>Have a plan for each stage of your your research, </a:t>
            </a:r>
            <a:br>
              <a:rPr lang="en" dirty="0"/>
            </a:br>
            <a:r>
              <a:rPr lang="en" dirty="0" smtClean="0"/>
              <a:t>from </a:t>
            </a:r>
            <a:r>
              <a:rPr lang="en" dirty="0"/>
              <a:t>start to finish</a:t>
            </a:r>
          </a:p>
          <a:p>
            <a:pPr marL="777240" lvl="1" indent="-342900" rtl="0">
              <a:lnSpc>
                <a:spcPct val="115000"/>
              </a:lnSpc>
              <a:spcBef>
                <a:spcPts val="0"/>
              </a:spcBef>
              <a:buFont typeface="Courier New" panose="02070309020205020404" pitchFamily="49" charset="0"/>
              <a:buChar char="o"/>
            </a:pPr>
            <a:r>
              <a:rPr lang="en" dirty="0"/>
              <a:t>many grant applications now require a Data Management Plan</a:t>
            </a:r>
          </a:p>
          <a:p>
            <a:pPr marL="777240" lvl="1" indent="-342900" rtl="0">
              <a:lnSpc>
                <a:spcPct val="115000"/>
              </a:lnSpc>
              <a:spcBef>
                <a:spcPts val="0"/>
              </a:spcBef>
              <a:buFont typeface="Courier New" panose="02070309020205020404" pitchFamily="49" charset="0"/>
              <a:buChar char="o"/>
            </a:pPr>
            <a:r>
              <a:rPr lang="en" dirty="0"/>
              <a:t>Brandeis IRB applications require a ‘</a:t>
            </a:r>
            <a:r>
              <a:rPr lang="en" u="sng" dirty="0">
                <a:solidFill>
                  <a:schemeClr val="hlink"/>
                </a:solidFill>
                <a:hlinkClick r:id="rId3"/>
              </a:rPr>
              <a:t>Plan for data storage</a:t>
            </a:r>
            <a:r>
              <a:rPr lang="en" dirty="0"/>
              <a:t>’</a:t>
            </a:r>
          </a:p>
          <a:p>
            <a:pPr marL="777240" lvl="1" indent="-342900" rtl="0">
              <a:lnSpc>
                <a:spcPct val="115000"/>
              </a:lnSpc>
              <a:spcBef>
                <a:spcPts val="0"/>
              </a:spcBef>
              <a:buFont typeface="Courier New" panose="02070309020205020404" pitchFamily="49" charset="0"/>
              <a:buChar char="o"/>
            </a:pPr>
            <a:r>
              <a:rPr lang="en" dirty="0"/>
              <a:t>Brandeis has an Institutional account with the Data Management Plan Tool, </a:t>
            </a:r>
            <a:r>
              <a:rPr lang="en" u="sng" dirty="0">
                <a:solidFill>
                  <a:schemeClr val="hlink"/>
                </a:solidFill>
                <a:hlinkClick r:id="rId4"/>
              </a:rPr>
              <a:t>DMPTool</a:t>
            </a:r>
          </a:p>
          <a:p>
            <a:pPr marR="0" lvl="0" algn="l" rtl="0">
              <a:lnSpc>
                <a:spcPct val="115000"/>
              </a:lnSpc>
              <a:spcBef>
                <a:spcPts val="600"/>
              </a:spcBef>
              <a:spcAft>
                <a:spcPts val="0"/>
              </a:spcAft>
              <a:buNone/>
            </a:pPr>
            <a:endParaRPr dirty="0">
              <a:solidFill>
                <a:schemeClr val="dk1"/>
              </a:solidFill>
            </a:endParaRPr>
          </a:p>
        </p:txBody>
      </p:sp>
      <p:pic>
        <p:nvPicPr>
          <p:cNvPr id="44" name="Shape 44"/>
          <p:cNvPicPr preferRelativeResize="0"/>
          <p:nvPr/>
        </p:nvPicPr>
        <p:blipFill>
          <a:blip r:embed="rId5">
            <a:alphaModFix/>
          </a:blip>
          <a:stretch>
            <a:fillRect/>
          </a:stretch>
        </p:blipFill>
        <p:spPr>
          <a:xfrm>
            <a:off x="2757775" y="3940825"/>
            <a:ext cx="3628442" cy="984975"/>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Example Questions for DMP</a:t>
            </a:r>
          </a:p>
        </p:txBody>
      </p:sp>
      <p:sp>
        <p:nvSpPr>
          <p:cNvPr id="50" name="Shape 50"/>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marL="114300" lvl="0" indent="-342900" rtl="0">
              <a:lnSpc>
                <a:spcPct val="115000"/>
              </a:lnSpc>
              <a:spcBef>
                <a:spcPts val="500"/>
              </a:spcBef>
              <a:buClr>
                <a:schemeClr val="dk1"/>
              </a:buClr>
              <a:buSzPct val="100000"/>
              <a:buFont typeface="Arial" panose="020B0604020202020204" pitchFamily="34" charset="0"/>
              <a:buChar char="•"/>
            </a:pPr>
            <a:r>
              <a:rPr lang="en" dirty="0">
                <a:solidFill>
                  <a:schemeClr val="dk1"/>
                </a:solidFill>
              </a:rPr>
              <a:t>What types of data will be created?</a:t>
            </a:r>
          </a:p>
          <a:p>
            <a:pPr marL="114300" lvl="0" indent="-342900" rtl="0">
              <a:lnSpc>
                <a:spcPct val="115000"/>
              </a:lnSpc>
              <a:spcBef>
                <a:spcPts val="500"/>
              </a:spcBef>
              <a:buClr>
                <a:schemeClr val="dk1"/>
              </a:buClr>
              <a:buSzPct val="100000"/>
              <a:buFont typeface="Arial" panose="020B0604020202020204" pitchFamily="34" charset="0"/>
              <a:buChar char="•"/>
            </a:pPr>
            <a:r>
              <a:rPr lang="en" dirty="0">
                <a:solidFill>
                  <a:schemeClr val="dk1"/>
                </a:solidFill>
              </a:rPr>
              <a:t>Who will own, have access to, and be responsible for managing these data?</a:t>
            </a:r>
          </a:p>
          <a:p>
            <a:pPr marL="114300" lvl="0" indent="-342900" rtl="0">
              <a:lnSpc>
                <a:spcPct val="115000"/>
              </a:lnSpc>
              <a:spcBef>
                <a:spcPts val="500"/>
              </a:spcBef>
              <a:buClr>
                <a:schemeClr val="dk1"/>
              </a:buClr>
              <a:buSzPct val="100000"/>
              <a:buFont typeface="Arial" panose="020B0604020202020204" pitchFamily="34" charset="0"/>
              <a:buChar char="•"/>
            </a:pPr>
            <a:r>
              <a:rPr lang="en" dirty="0">
                <a:solidFill>
                  <a:schemeClr val="dk1"/>
                </a:solidFill>
              </a:rPr>
              <a:t>What equipment and methods will be used to capture and process data?</a:t>
            </a:r>
          </a:p>
          <a:p>
            <a:pPr marL="114300" lvl="0" indent="-342900" rtl="0">
              <a:lnSpc>
                <a:spcPct val="115000"/>
              </a:lnSpc>
              <a:spcBef>
                <a:spcPts val="0"/>
              </a:spcBef>
              <a:buClr>
                <a:schemeClr val="dk1"/>
              </a:buClr>
              <a:buSzPct val="100000"/>
              <a:buFont typeface="Arial" panose="020B0604020202020204" pitchFamily="34" charset="0"/>
              <a:buChar char="•"/>
            </a:pPr>
            <a:r>
              <a:rPr lang="en" dirty="0">
                <a:solidFill>
                  <a:schemeClr val="dk1"/>
                </a:solidFill>
              </a:rPr>
              <a:t>Where will data be stored during and after?</a:t>
            </a:r>
          </a:p>
          <a:p>
            <a:pPr marL="342900" indent="-342900">
              <a:spcBef>
                <a:spcPts val="0"/>
              </a:spcBef>
              <a:buFont typeface="Arial" panose="020B0604020202020204" pitchFamily="34" charset="0"/>
              <a:buChar char="•"/>
            </a:pPr>
            <a:endParaRPr dirty="0"/>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Responsibility</a:t>
            </a:r>
          </a:p>
        </p:txBody>
      </p:sp>
      <p:sp>
        <p:nvSpPr>
          <p:cNvPr id="56" name="Shape 56"/>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marL="347472" lvl="0" indent="-342900" rtl="0">
              <a:lnSpc>
                <a:spcPct val="115000"/>
              </a:lnSpc>
              <a:spcBef>
                <a:spcPts val="0"/>
              </a:spcBef>
              <a:buFont typeface="Arial" panose="020B0604020202020204" pitchFamily="34" charset="0"/>
              <a:buChar char="•"/>
            </a:pPr>
            <a:r>
              <a:rPr lang="en" dirty="0">
                <a:solidFill>
                  <a:schemeClr val="dk1"/>
                </a:solidFill>
              </a:rPr>
              <a:t>Define roles and assign responsibilities </a:t>
            </a:r>
            <a:br>
              <a:rPr lang="en" dirty="0">
                <a:solidFill>
                  <a:schemeClr val="dk1"/>
                </a:solidFill>
              </a:rPr>
            </a:br>
            <a:r>
              <a:rPr lang="en" dirty="0">
                <a:solidFill>
                  <a:schemeClr val="dk1"/>
                </a:solidFill>
              </a:rPr>
              <a:t>for data management</a:t>
            </a:r>
          </a:p>
          <a:p>
            <a:pPr marL="777240" lvl="1" indent="-342900" rtl="0">
              <a:lnSpc>
                <a:spcPct val="115000"/>
              </a:lnSpc>
              <a:spcBef>
                <a:spcPts val="500"/>
              </a:spcBef>
              <a:buClr>
                <a:schemeClr val="dk1"/>
              </a:buClr>
              <a:buFont typeface="Courier New" panose="02070309020205020404" pitchFamily="49" charset="0"/>
              <a:buChar char="o"/>
            </a:pPr>
            <a:r>
              <a:rPr lang="en" dirty="0">
                <a:solidFill>
                  <a:schemeClr val="dk1"/>
                </a:solidFill>
              </a:rPr>
              <a:t>For each task identified in your data management plan, identify the skills needed to perform the task</a:t>
            </a:r>
          </a:p>
          <a:p>
            <a:pPr marL="777240" lvl="1" indent="-342900" rtl="0">
              <a:lnSpc>
                <a:spcPct val="115000"/>
              </a:lnSpc>
              <a:spcBef>
                <a:spcPts val="500"/>
              </a:spcBef>
              <a:buClr>
                <a:schemeClr val="dk1"/>
              </a:buClr>
              <a:buSzPct val="100000"/>
              <a:buFont typeface="Courier New" panose="02070309020205020404" pitchFamily="49" charset="0"/>
              <a:buChar char="o"/>
            </a:pPr>
            <a:r>
              <a:rPr lang="en" dirty="0">
                <a:solidFill>
                  <a:schemeClr val="dk1"/>
                </a:solidFill>
              </a:rPr>
              <a:t>Match skills needed to available staff and identify gaps</a:t>
            </a:r>
          </a:p>
          <a:p>
            <a:pPr marL="777240" lvl="1" indent="-342900" rtl="0">
              <a:lnSpc>
                <a:spcPct val="115000"/>
              </a:lnSpc>
              <a:spcBef>
                <a:spcPts val="500"/>
              </a:spcBef>
              <a:buClr>
                <a:schemeClr val="dk1"/>
              </a:buClr>
              <a:buSzPct val="100000"/>
              <a:buFont typeface="Courier New" panose="02070309020205020404" pitchFamily="49" charset="0"/>
              <a:buChar char="o"/>
            </a:pPr>
            <a:r>
              <a:rPr lang="en" dirty="0">
                <a:solidFill>
                  <a:schemeClr val="dk1"/>
                </a:solidFill>
              </a:rPr>
              <a:t>Develop training plans for continuity</a:t>
            </a:r>
          </a:p>
          <a:p>
            <a:pPr marL="777240" lvl="1" indent="-342900" rtl="0">
              <a:lnSpc>
                <a:spcPct val="115000"/>
              </a:lnSpc>
              <a:spcBef>
                <a:spcPts val="500"/>
              </a:spcBef>
              <a:buClr>
                <a:schemeClr val="dk1"/>
              </a:buClr>
              <a:buSzPct val="100000"/>
              <a:buFont typeface="Courier New" panose="02070309020205020404" pitchFamily="49" charset="0"/>
              <a:buChar char="o"/>
            </a:pPr>
            <a:r>
              <a:rPr lang="en" dirty="0">
                <a:solidFill>
                  <a:schemeClr val="dk1"/>
                </a:solidFill>
              </a:rPr>
              <a:t>Assign responsible parties and monitor results</a:t>
            </a:r>
          </a:p>
          <a:p>
            <a:pPr>
              <a:spcBef>
                <a:spcPts val="0"/>
              </a:spcBef>
              <a:buNone/>
            </a:pPr>
            <a:endParaRPr dirty="0"/>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pic>
        <p:nvPicPr>
          <p:cNvPr id="61" name="Shape 61"/>
          <p:cNvPicPr preferRelativeResize="0"/>
          <p:nvPr/>
        </p:nvPicPr>
        <p:blipFill>
          <a:blip r:embed="rId3">
            <a:alphaModFix/>
          </a:blip>
          <a:stretch>
            <a:fillRect/>
          </a:stretch>
        </p:blipFill>
        <p:spPr>
          <a:xfrm>
            <a:off x="5252325" y="227524"/>
            <a:ext cx="2565299" cy="4433500"/>
          </a:xfrm>
          <a:prstGeom prst="rect">
            <a:avLst/>
          </a:prstGeom>
          <a:noFill/>
          <a:ln>
            <a:noFill/>
          </a:ln>
        </p:spPr>
      </p:pic>
      <p:pic>
        <p:nvPicPr>
          <p:cNvPr id="62" name="Shape 62"/>
          <p:cNvPicPr preferRelativeResize="0"/>
          <p:nvPr/>
        </p:nvPicPr>
        <p:blipFill>
          <a:blip r:embed="rId4">
            <a:alphaModFix/>
          </a:blip>
          <a:stretch>
            <a:fillRect/>
          </a:stretch>
        </p:blipFill>
        <p:spPr>
          <a:xfrm>
            <a:off x="1107833" y="177674"/>
            <a:ext cx="2698142" cy="4483349"/>
          </a:xfrm>
          <a:prstGeom prst="rect">
            <a:avLst/>
          </a:prstGeom>
          <a:noFill/>
          <a:ln>
            <a:noFill/>
          </a:ln>
        </p:spPr>
      </p:pic>
      <p:sp>
        <p:nvSpPr>
          <p:cNvPr id="63" name="Shape 63"/>
          <p:cNvSpPr txBox="1"/>
          <p:nvPr/>
        </p:nvSpPr>
        <p:spPr>
          <a:xfrm>
            <a:off x="5547975" y="4795800"/>
            <a:ext cx="1973999" cy="347700"/>
          </a:xfrm>
          <a:prstGeom prst="rect">
            <a:avLst/>
          </a:prstGeom>
          <a:noFill/>
          <a:ln>
            <a:noFill/>
          </a:ln>
        </p:spPr>
        <p:txBody>
          <a:bodyPr lIns="91425" tIns="91425" rIns="91425" bIns="91425" anchor="ctr" anchorCtr="0">
            <a:noAutofit/>
          </a:bodyPr>
          <a:lstStyle/>
          <a:p>
            <a:pPr algn="ctr">
              <a:spcBef>
                <a:spcPts val="0"/>
              </a:spcBef>
              <a:buNone/>
            </a:pPr>
            <a:r>
              <a:rPr lang="en" sz="1100" i="1"/>
              <a:t>image credit: Jen Ferguson</a:t>
            </a:r>
          </a:p>
        </p:txBody>
      </p:sp>
      <p:sp>
        <p:nvSpPr>
          <p:cNvPr id="64" name="Shape 64"/>
          <p:cNvSpPr txBox="1"/>
          <p:nvPr/>
        </p:nvSpPr>
        <p:spPr>
          <a:xfrm>
            <a:off x="1169950" y="4795800"/>
            <a:ext cx="2396399" cy="347700"/>
          </a:xfrm>
          <a:prstGeom prst="rect">
            <a:avLst/>
          </a:prstGeom>
          <a:noFill/>
          <a:ln>
            <a:noFill/>
          </a:ln>
        </p:spPr>
        <p:txBody>
          <a:bodyPr lIns="91425" tIns="91425" rIns="91425" bIns="91425" anchor="t" anchorCtr="0">
            <a:noAutofit/>
          </a:bodyPr>
          <a:lstStyle/>
          <a:p>
            <a:pPr>
              <a:spcBef>
                <a:spcPts val="0"/>
              </a:spcBef>
              <a:buNone/>
            </a:pPr>
            <a:r>
              <a:rPr lang="en" sz="1100" i="1"/>
              <a:t>XKCD created by Randall Munroe</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File Naming System</a:t>
            </a:r>
          </a:p>
        </p:txBody>
      </p:sp>
      <p:sp>
        <p:nvSpPr>
          <p:cNvPr id="70" name="Shape 70"/>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marL="347472" lvl="0" indent="-342900" rtl="0">
              <a:lnSpc>
                <a:spcPct val="115000"/>
              </a:lnSpc>
              <a:spcBef>
                <a:spcPts val="0"/>
              </a:spcBef>
              <a:buFont typeface="Arial" panose="020B0604020202020204" pitchFamily="34" charset="0"/>
              <a:buChar char="•"/>
            </a:pPr>
            <a:r>
              <a:rPr lang="en" dirty="0"/>
              <a:t>Have a system for naming files and folders</a:t>
            </a:r>
          </a:p>
          <a:p>
            <a:pPr marL="777240" lvl="1" indent="-342900" rtl="0">
              <a:lnSpc>
                <a:spcPct val="115000"/>
              </a:lnSpc>
              <a:spcBef>
                <a:spcPts val="0"/>
              </a:spcBef>
              <a:buFont typeface="Courier New" panose="02070309020205020404" pitchFamily="49" charset="0"/>
              <a:buChar char="o"/>
            </a:pPr>
            <a:r>
              <a:rPr lang="en" dirty="0"/>
              <a:t>check with your research group for an existing system</a:t>
            </a:r>
          </a:p>
          <a:p>
            <a:pPr marL="777240" lvl="1" indent="-342900" rtl="0">
              <a:lnSpc>
                <a:spcPct val="115000"/>
              </a:lnSpc>
              <a:spcBef>
                <a:spcPts val="0"/>
              </a:spcBef>
              <a:buFont typeface="Courier New" panose="02070309020205020404" pitchFamily="49" charset="0"/>
              <a:buChar char="o"/>
            </a:pPr>
            <a:r>
              <a:rPr lang="en" dirty="0"/>
              <a:t>explore standards for your discipline</a:t>
            </a:r>
          </a:p>
          <a:p>
            <a:pPr marL="1234440" lvl="3" indent="-285750">
              <a:lnSpc>
                <a:spcPct val="115000"/>
              </a:lnSpc>
              <a:buFont typeface="Wingdings" panose="05000000000000000000" pitchFamily="2" charset="2"/>
              <a:buChar char="§"/>
            </a:pPr>
            <a:r>
              <a:rPr lang="en" dirty="0"/>
              <a:t>are there common abbreviations?</a:t>
            </a:r>
          </a:p>
          <a:p>
            <a:pPr marL="777240" lvl="1" indent="-342900" rtl="0">
              <a:lnSpc>
                <a:spcPct val="115000"/>
              </a:lnSpc>
              <a:spcBef>
                <a:spcPts val="0"/>
              </a:spcBef>
              <a:buFont typeface="Courier New" panose="02070309020205020404" pitchFamily="49" charset="0"/>
              <a:buChar char="o"/>
            </a:pPr>
            <a:r>
              <a:rPr lang="en" dirty="0">
                <a:solidFill>
                  <a:schemeClr val="dk1"/>
                </a:solidFill>
              </a:rPr>
              <a:t>follow general technical standards</a:t>
            </a:r>
          </a:p>
          <a:p>
            <a:pPr marL="1234440" lvl="2" indent="-285750" rtl="0">
              <a:lnSpc>
                <a:spcPct val="115000"/>
              </a:lnSpc>
              <a:spcBef>
                <a:spcPts val="0"/>
              </a:spcBef>
              <a:buFont typeface="Wingdings" panose="05000000000000000000" pitchFamily="2" charset="2"/>
              <a:buChar char="§"/>
            </a:pPr>
            <a:r>
              <a:rPr lang="en" dirty="0">
                <a:solidFill>
                  <a:schemeClr val="dk1"/>
                </a:solidFill>
              </a:rPr>
              <a:t>dates should be written year month day numerically, yyyymmdd</a:t>
            </a:r>
          </a:p>
          <a:p>
            <a:pPr marL="777240" lvl="1" indent="-342900" rtl="0">
              <a:lnSpc>
                <a:spcPct val="115000"/>
              </a:lnSpc>
              <a:spcBef>
                <a:spcPts val="0"/>
              </a:spcBef>
              <a:buFont typeface="Courier New" panose="02070309020205020404" pitchFamily="49" charset="0"/>
              <a:buChar char="o"/>
            </a:pPr>
            <a:r>
              <a:rPr lang="en" dirty="0">
                <a:solidFill>
                  <a:schemeClr val="dk1"/>
                </a:solidFill>
              </a:rPr>
              <a:t>give files meaningful, descriptive names</a:t>
            </a:r>
          </a:p>
          <a:p>
            <a:pPr marL="777240" lvl="1" indent="-342900" rtl="0">
              <a:lnSpc>
                <a:spcPct val="115000"/>
              </a:lnSpc>
              <a:spcBef>
                <a:spcPts val="0"/>
              </a:spcBef>
              <a:buClr>
                <a:schemeClr val="dk1"/>
              </a:buClr>
              <a:buFont typeface="Courier New" panose="02070309020205020404" pitchFamily="49" charset="0"/>
              <a:buChar char="o"/>
            </a:pPr>
            <a:r>
              <a:rPr lang="en" dirty="0">
                <a:solidFill>
                  <a:schemeClr val="dk1"/>
                </a:solidFill>
              </a:rPr>
              <a:t>avoid special characters and spaces</a:t>
            </a:r>
          </a:p>
          <a:p>
            <a:pPr marL="777240" lvl="1" indent="-342900" rtl="0">
              <a:lnSpc>
                <a:spcPct val="115000"/>
              </a:lnSpc>
              <a:spcBef>
                <a:spcPts val="0"/>
              </a:spcBef>
              <a:buClr>
                <a:schemeClr val="dk1"/>
              </a:buClr>
              <a:buFont typeface="Courier New" panose="02070309020205020404" pitchFamily="49" charset="0"/>
              <a:buChar char="o"/>
            </a:pPr>
            <a:r>
              <a:rPr lang="en" dirty="0">
                <a:solidFill>
                  <a:schemeClr val="dk1"/>
                </a:solidFill>
              </a:rPr>
              <a:t>keep them short, &lt;25 characters total</a:t>
            </a:r>
          </a:p>
          <a:p>
            <a:pPr>
              <a:spcBef>
                <a:spcPts val="0"/>
              </a:spcBef>
              <a:buNone/>
            </a:pPr>
            <a:endParaRPr dirty="0"/>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pic>
        <p:nvPicPr>
          <p:cNvPr id="75" name="Shape 75"/>
          <p:cNvPicPr preferRelativeResize="0"/>
          <p:nvPr/>
        </p:nvPicPr>
        <p:blipFill>
          <a:blip r:embed="rId3">
            <a:alphaModFix/>
          </a:blip>
          <a:stretch>
            <a:fillRect/>
          </a:stretch>
        </p:blipFill>
        <p:spPr>
          <a:xfrm>
            <a:off x="1140775" y="-12"/>
            <a:ext cx="6862449" cy="4814864"/>
          </a:xfrm>
          <a:prstGeom prst="rect">
            <a:avLst/>
          </a:prstGeom>
          <a:noFill/>
          <a:ln>
            <a:noFill/>
          </a:ln>
        </p:spPr>
      </p:pic>
      <p:sp>
        <p:nvSpPr>
          <p:cNvPr id="76" name="Shape 76"/>
          <p:cNvSpPr txBox="1"/>
          <p:nvPr/>
        </p:nvSpPr>
        <p:spPr>
          <a:xfrm>
            <a:off x="3783450" y="4706825"/>
            <a:ext cx="1577099" cy="270900"/>
          </a:xfrm>
          <a:prstGeom prst="rect">
            <a:avLst/>
          </a:prstGeom>
          <a:noFill/>
          <a:ln>
            <a:noFill/>
          </a:ln>
        </p:spPr>
        <p:txBody>
          <a:bodyPr lIns="91425" tIns="91425" rIns="91425" bIns="91425" anchor="t" anchorCtr="0">
            <a:noAutofit/>
          </a:bodyPr>
          <a:lstStyle/>
          <a:p>
            <a:pPr rtl="0">
              <a:spcBef>
                <a:spcPts val="0"/>
              </a:spcBef>
              <a:buNone/>
            </a:pPr>
            <a:r>
              <a:rPr lang="en" sz="1100" i="1"/>
              <a:t>credit:Gaudette 2013</a:t>
            </a:r>
          </a:p>
          <a:p>
            <a:pPr>
              <a:spcBef>
                <a:spcPts val="0"/>
              </a:spcBef>
              <a:buNone/>
            </a:pPr>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Versioning</a:t>
            </a:r>
          </a:p>
        </p:txBody>
      </p:sp>
      <p:sp>
        <p:nvSpPr>
          <p:cNvPr id="82" name="Shape 82"/>
          <p:cNvSpPr txBox="1">
            <a:spLocks noGrp="1"/>
          </p:cNvSpPr>
          <p:nvPr>
            <p:ph type="body" idx="1"/>
          </p:nvPr>
        </p:nvSpPr>
        <p:spPr>
          <a:xfrm>
            <a:off x="457200" y="1462486"/>
            <a:ext cx="8229600" cy="3465299"/>
          </a:xfrm>
          <a:prstGeom prst="rect">
            <a:avLst/>
          </a:prstGeom>
        </p:spPr>
        <p:txBody>
          <a:bodyPr lIns="91425" tIns="91425" rIns="91425" bIns="91425" anchor="t" anchorCtr="0">
            <a:noAutofit/>
          </a:bodyPr>
          <a:lstStyle/>
          <a:p>
            <a:pPr marL="457200" lvl="0" indent="-228600" rtl="0">
              <a:lnSpc>
                <a:spcPct val="100000"/>
              </a:lnSpc>
              <a:spcBef>
                <a:spcPts val="0"/>
              </a:spcBef>
              <a:buClr>
                <a:schemeClr val="dk1"/>
              </a:buClr>
            </a:pPr>
            <a:r>
              <a:rPr lang="en">
                <a:solidFill>
                  <a:schemeClr val="dk1"/>
                </a:solidFill>
              </a:rPr>
              <a:t>Practice versioning</a:t>
            </a:r>
          </a:p>
          <a:p>
            <a:pPr marL="914400" lvl="1" indent="-228600" rtl="0">
              <a:lnSpc>
                <a:spcPct val="100000"/>
              </a:lnSpc>
              <a:spcBef>
                <a:spcPts val="0"/>
              </a:spcBef>
              <a:buClr>
                <a:schemeClr val="dk1"/>
              </a:buClr>
            </a:pPr>
            <a:r>
              <a:rPr lang="en">
                <a:solidFill>
                  <a:schemeClr val="dk1"/>
                </a:solidFill>
              </a:rPr>
              <a:t>instead of </a:t>
            </a:r>
            <a:r>
              <a:rPr lang="en" i="1">
                <a:solidFill>
                  <a:schemeClr val="dk1"/>
                </a:solidFill>
              </a:rPr>
              <a:t>Save</a:t>
            </a:r>
            <a:r>
              <a:rPr lang="en">
                <a:solidFill>
                  <a:schemeClr val="dk1"/>
                </a:solidFill>
              </a:rPr>
              <a:t> after substantial changes, </a:t>
            </a:r>
            <a:r>
              <a:rPr lang="en" i="1">
                <a:solidFill>
                  <a:schemeClr val="dk1"/>
                </a:solidFill>
              </a:rPr>
              <a:t>Save As</a:t>
            </a:r>
          </a:p>
          <a:p>
            <a:pPr marL="914400" lvl="1" indent="-228600" rtl="0">
              <a:lnSpc>
                <a:spcPct val="100000"/>
              </a:lnSpc>
              <a:spcBef>
                <a:spcPts val="0"/>
              </a:spcBef>
              <a:buClr>
                <a:schemeClr val="dk1"/>
              </a:buClr>
            </a:pPr>
            <a:r>
              <a:rPr lang="en">
                <a:solidFill>
                  <a:schemeClr val="dk1"/>
                </a:solidFill>
              </a:rPr>
              <a:t>include version number in file name</a:t>
            </a:r>
          </a:p>
          <a:p>
            <a:pPr marL="1371600" lvl="2" indent="-228600" rtl="0">
              <a:lnSpc>
                <a:spcPct val="100000"/>
              </a:lnSpc>
              <a:spcBef>
                <a:spcPts val="0"/>
              </a:spcBef>
              <a:buClr>
                <a:schemeClr val="dk1"/>
              </a:buClr>
            </a:pPr>
            <a:r>
              <a:rPr lang="en">
                <a:solidFill>
                  <a:schemeClr val="dk1"/>
                </a:solidFill>
              </a:rPr>
              <a:t>don’t rely solely on built-in software versioning</a:t>
            </a:r>
          </a:p>
          <a:p>
            <a:pPr marL="1371600" lvl="2" indent="-228600" rtl="0">
              <a:lnSpc>
                <a:spcPct val="100000"/>
              </a:lnSpc>
              <a:spcBef>
                <a:spcPts val="0"/>
              </a:spcBef>
              <a:buClr>
                <a:schemeClr val="dk1"/>
              </a:buClr>
            </a:pPr>
            <a:r>
              <a:rPr lang="en">
                <a:solidFill>
                  <a:schemeClr val="dk1"/>
                </a:solidFill>
              </a:rPr>
              <a:t>use a sequential numbered system: v001, v002</a:t>
            </a:r>
          </a:p>
          <a:p>
            <a:pPr marL="914400" lvl="1" indent="-228600" rtl="0">
              <a:lnSpc>
                <a:spcPct val="100000"/>
              </a:lnSpc>
              <a:spcBef>
                <a:spcPts val="0"/>
              </a:spcBef>
              <a:buClr>
                <a:schemeClr val="dk1"/>
              </a:buClr>
            </a:pPr>
            <a:r>
              <a:rPr lang="en">
                <a:solidFill>
                  <a:schemeClr val="dk1"/>
                </a:solidFill>
              </a:rPr>
              <a:t>if shared document, be aware of others’ edits</a:t>
            </a:r>
          </a:p>
          <a:p>
            <a:pPr marL="1371600" lvl="2" indent="-228600" rtl="0">
              <a:lnSpc>
                <a:spcPct val="100000"/>
              </a:lnSpc>
              <a:spcBef>
                <a:spcPts val="0"/>
              </a:spcBef>
              <a:buClr>
                <a:schemeClr val="dk1"/>
              </a:buClr>
            </a:pPr>
            <a:r>
              <a:rPr lang="en">
                <a:solidFill>
                  <a:schemeClr val="dk1"/>
                </a:solidFill>
              </a:rPr>
              <a:t>agree in advance on version control measures</a:t>
            </a:r>
          </a:p>
          <a:p>
            <a:pPr marL="1371600" lvl="2" indent="-228600" rtl="0">
              <a:lnSpc>
                <a:spcPct val="100000"/>
              </a:lnSpc>
              <a:spcBef>
                <a:spcPts val="0"/>
              </a:spcBef>
              <a:buClr>
                <a:schemeClr val="dk1"/>
              </a:buClr>
            </a:pPr>
            <a:r>
              <a:rPr lang="en">
                <a:solidFill>
                  <a:schemeClr val="dk1"/>
                </a:solidFill>
              </a:rPr>
              <a:t>who should have ultimate responsibility for final version </a:t>
            </a:r>
          </a:p>
          <a:p>
            <a:pPr marL="914400" lvl="1" indent="-228600" rtl="0">
              <a:lnSpc>
                <a:spcPct val="100000"/>
              </a:lnSpc>
              <a:spcBef>
                <a:spcPts val="600"/>
              </a:spcBef>
              <a:buClr>
                <a:schemeClr val="dk1"/>
              </a:buClr>
            </a:pPr>
            <a:r>
              <a:rPr lang="en">
                <a:solidFill>
                  <a:schemeClr val="dk1"/>
                </a:solidFill>
              </a:rPr>
              <a:t>version control software exists, automatic versioning</a:t>
            </a:r>
          </a:p>
          <a:p>
            <a:pPr marL="1371600" lvl="2" indent="-228600" rtl="0">
              <a:lnSpc>
                <a:spcPct val="100000"/>
              </a:lnSpc>
              <a:spcBef>
                <a:spcPts val="0"/>
              </a:spcBef>
              <a:buClr>
                <a:schemeClr val="dk1"/>
              </a:buClr>
            </a:pPr>
            <a:r>
              <a:rPr lang="en" u="sng">
                <a:solidFill>
                  <a:srgbClr val="1155CC"/>
                </a:solidFill>
                <a:hlinkClick r:id="rId3"/>
              </a:rPr>
              <a:t>Mercurial</a:t>
            </a:r>
          </a:p>
          <a:p>
            <a:pPr marL="1371600" lvl="2" indent="-228600" rtl="0">
              <a:lnSpc>
                <a:spcPct val="100000"/>
              </a:lnSpc>
              <a:spcBef>
                <a:spcPts val="0"/>
              </a:spcBef>
              <a:buClr>
                <a:schemeClr val="dk1"/>
              </a:buClr>
            </a:pPr>
            <a:r>
              <a:rPr lang="en" u="sng">
                <a:solidFill>
                  <a:srgbClr val="1155CC"/>
                </a:solidFill>
                <a:hlinkClick r:id="rId4"/>
              </a:rPr>
              <a:t>TortoiseSVN</a:t>
            </a:r>
          </a:p>
          <a:p>
            <a:pPr>
              <a:lnSpc>
                <a:spcPct val="115000"/>
              </a:lnSpc>
              <a:spcBef>
                <a:spcPts val="0"/>
              </a:spcBef>
              <a:buNone/>
            </a:pPr>
            <a:endParaRPr/>
          </a:p>
        </p:txBody>
      </p:sp>
      <p:pic>
        <p:nvPicPr>
          <p:cNvPr id="83" name="Shape 83"/>
          <p:cNvPicPr preferRelativeResize="0"/>
          <p:nvPr/>
        </p:nvPicPr>
        <p:blipFill>
          <a:blip r:embed="rId5">
            <a:alphaModFix/>
          </a:blip>
          <a:stretch>
            <a:fillRect/>
          </a:stretch>
        </p:blipFill>
        <p:spPr>
          <a:xfrm>
            <a:off x="7114300" y="2455725"/>
            <a:ext cx="1063349" cy="788549"/>
          </a:xfrm>
          <a:prstGeom prst="rect">
            <a:avLst/>
          </a:prstGeom>
          <a:noFill/>
          <a:ln>
            <a:noFill/>
          </a:ln>
        </p:spPr>
      </p:pic>
      <p:pic>
        <p:nvPicPr>
          <p:cNvPr id="84" name="Shape 84"/>
          <p:cNvPicPr preferRelativeResize="0"/>
          <p:nvPr/>
        </p:nvPicPr>
        <p:blipFill>
          <a:blip r:embed="rId6">
            <a:alphaModFix/>
          </a:blip>
          <a:stretch>
            <a:fillRect/>
          </a:stretch>
        </p:blipFill>
        <p:spPr>
          <a:xfrm>
            <a:off x="7773925" y="4078600"/>
            <a:ext cx="774575" cy="927525"/>
          </a:xfrm>
          <a:prstGeom prst="rect">
            <a:avLst/>
          </a:prstGeom>
          <a:noFill/>
          <a:ln>
            <a:noFill/>
          </a:ln>
        </p:spPr>
      </p:pic>
      <p:pic>
        <p:nvPicPr>
          <p:cNvPr id="85" name="Shape 85"/>
          <p:cNvPicPr preferRelativeResize="0"/>
          <p:nvPr/>
        </p:nvPicPr>
        <p:blipFill>
          <a:blip r:embed="rId7">
            <a:alphaModFix/>
          </a:blip>
          <a:stretch>
            <a:fillRect/>
          </a:stretch>
        </p:blipFill>
        <p:spPr>
          <a:xfrm>
            <a:off x="6267375" y="4290514"/>
            <a:ext cx="1063349" cy="795073"/>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a:t>File Types</a:t>
            </a:r>
          </a:p>
        </p:txBody>
      </p:sp>
      <p:sp>
        <p:nvSpPr>
          <p:cNvPr id="91" name="Shape 91"/>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marL="457200" lvl="0" indent="-228600" rtl="0">
              <a:lnSpc>
                <a:spcPct val="115000"/>
              </a:lnSpc>
              <a:spcBef>
                <a:spcPts val="0"/>
              </a:spcBef>
            </a:pPr>
            <a:r>
              <a:rPr lang="en"/>
              <a:t>Protect file integrity</a:t>
            </a:r>
          </a:p>
          <a:p>
            <a:pPr marL="914400" lvl="1" indent="-228600" rtl="0">
              <a:lnSpc>
                <a:spcPct val="115000"/>
              </a:lnSpc>
              <a:spcBef>
                <a:spcPts val="0"/>
              </a:spcBef>
            </a:pPr>
            <a:r>
              <a:rPr lang="en"/>
              <a:t>use archival formats </a:t>
            </a:r>
          </a:p>
          <a:p>
            <a:pPr marL="914400" lvl="1" indent="-228600" rtl="0">
              <a:lnSpc>
                <a:spcPct val="115000"/>
              </a:lnSpc>
              <a:spcBef>
                <a:spcPts val="0"/>
              </a:spcBef>
            </a:pPr>
            <a:r>
              <a:rPr lang="en"/>
              <a:t>migrate data to avoid obsolescence</a:t>
            </a:r>
          </a:p>
          <a:p>
            <a:pPr marL="914400" lvl="1" indent="-228600" rtl="0">
              <a:lnSpc>
                <a:spcPct val="115000"/>
              </a:lnSpc>
              <a:spcBef>
                <a:spcPts val="0"/>
              </a:spcBef>
            </a:pPr>
            <a:r>
              <a:rPr lang="en"/>
              <a:t>practice careful file type reformatting</a:t>
            </a:r>
          </a:p>
          <a:p>
            <a:pPr marL="457200" lvl="0" indent="-228600" rtl="0">
              <a:lnSpc>
                <a:spcPct val="115000"/>
              </a:lnSpc>
              <a:spcBef>
                <a:spcPts val="0"/>
              </a:spcBef>
              <a:buClr>
                <a:schemeClr val="dk1"/>
              </a:buClr>
            </a:pPr>
            <a:r>
              <a:rPr lang="en">
                <a:solidFill>
                  <a:schemeClr val="dk1"/>
                </a:solidFill>
              </a:rPr>
              <a:t>Data formats that offer the best chance for long-term access are both</a:t>
            </a:r>
          </a:p>
          <a:p>
            <a:pPr marL="914400" lvl="1" indent="-228600" rtl="0">
              <a:lnSpc>
                <a:spcPct val="115000"/>
              </a:lnSpc>
              <a:spcBef>
                <a:spcPts val="0"/>
              </a:spcBef>
              <a:buClr>
                <a:schemeClr val="dk1"/>
              </a:buClr>
            </a:pPr>
            <a:r>
              <a:rPr lang="en">
                <a:solidFill>
                  <a:schemeClr val="dk1"/>
                </a:solidFill>
              </a:rPr>
              <a:t>Nonproprietary (also known as </a:t>
            </a:r>
            <a:r>
              <a:rPr lang="en" i="1">
                <a:solidFill>
                  <a:schemeClr val="dk1"/>
                </a:solidFill>
              </a:rPr>
              <a:t>open</a:t>
            </a:r>
            <a:r>
              <a:rPr lang="en">
                <a:solidFill>
                  <a:schemeClr val="dk1"/>
                </a:solidFill>
              </a:rPr>
              <a:t>)</a:t>
            </a:r>
          </a:p>
          <a:p>
            <a:pPr marL="914400" lvl="1" indent="-228600" rtl="0">
              <a:lnSpc>
                <a:spcPct val="115000"/>
              </a:lnSpc>
              <a:spcBef>
                <a:spcPts val="0"/>
              </a:spcBef>
              <a:buClr>
                <a:schemeClr val="dk1"/>
              </a:buClr>
            </a:pPr>
            <a:r>
              <a:rPr lang="en">
                <a:solidFill>
                  <a:schemeClr val="dk1"/>
                </a:solidFill>
              </a:rPr>
              <a:t>Unencrypted and uncompressed</a:t>
            </a:r>
          </a:p>
        </p:txBody>
      </p:sp>
      <p:pic>
        <p:nvPicPr>
          <p:cNvPr id="92" name="Shape 92"/>
          <p:cNvPicPr preferRelativeResize="0"/>
          <p:nvPr/>
        </p:nvPicPr>
        <p:blipFill>
          <a:blip r:embed="rId3">
            <a:alphaModFix/>
          </a:blip>
          <a:stretch>
            <a:fillRect/>
          </a:stretch>
        </p:blipFill>
        <p:spPr>
          <a:xfrm>
            <a:off x="6207700" y="1460500"/>
            <a:ext cx="1531900" cy="1603149"/>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name="modern">
  <a:themeElements>
    <a:clrScheme name="Custom 348">
      <a:dk1>
        <a:srgbClr val="000000"/>
      </a:dk1>
      <a:lt1>
        <a:srgbClr val="FFFFFF"/>
      </a:lt1>
      <a:dk2>
        <a:srgbClr val="191919"/>
      </a:dk2>
      <a:lt2>
        <a:srgbClr val="CCCCCC"/>
      </a:lt2>
      <a:accent1>
        <a:srgbClr val="7E5554"/>
      </a:accent1>
      <a:accent2>
        <a:srgbClr val="910A10"/>
      </a:accent2>
      <a:accent3>
        <a:srgbClr val="84294D"/>
      </a:accent3>
      <a:accent4>
        <a:srgbClr val="DA823B"/>
      </a:accent4>
      <a:accent5>
        <a:srgbClr val="625D3C"/>
      </a:accent5>
      <a:accent6>
        <a:srgbClr val="00384A"/>
      </a:accent6>
      <a:hlink>
        <a:srgbClr val="227A78"/>
      </a:hlink>
      <a:folHlink>
        <a:srgbClr val="39474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2787</Words>
  <Application>Microsoft Office PowerPoint</Application>
  <PresentationFormat>On-screen Show (16:9)</PresentationFormat>
  <Paragraphs>163</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Courier New</vt:lpstr>
      <vt:lpstr>Wingdings</vt:lpstr>
      <vt:lpstr>modern</vt:lpstr>
      <vt:lpstr>How Not to Lose Track of Your Research</vt:lpstr>
      <vt:lpstr> Best Practice: Planning</vt:lpstr>
      <vt:lpstr>Example Questions for DMP</vt:lpstr>
      <vt:lpstr>Responsibility</vt:lpstr>
      <vt:lpstr>PowerPoint Presentation</vt:lpstr>
      <vt:lpstr>File Naming System</vt:lpstr>
      <vt:lpstr>PowerPoint Presentation</vt:lpstr>
      <vt:lpstr>Versioning</vt:lpstr>
      <vt:lpstr>File Types</vt:lpstr>
      <vt:lpstr>File Formats</vt:lpstr>
      <vt:lpstr>Metadata</vt:lpstr>
      <vt:lpstr>PowerPoint Presentation</vt:lpstr>
      <vt:lpstr>PowerPoint Presentation</vt:lpstr>
      <vt:lpstr>Example Metadata Tasks</vt:lpstr>
      <vt:lpstr>Time Management &amp;  Productivity Tools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Not to Lose Track of Your Research</dc:title>
  <dc:creator>Melanie Radik</dc:creator>
  <cp:lastModifiedBy>Melanie Radik</cp:lastModifiedBy>
  <cp:revision>1</cp:revision>
  <dcterms:modified xsi:type="dcterms:W3CDTF">2015-11-02T16:35:12Z</dcterms:modified>
</cp:coreProperties>
</file>